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3" r:id="rId7"/>
    <p:sldId id="264" r:id="rId8"/>
    <p:sldId id="266" r:id="rId9"/>
    <p:sldId id="262" r:id="rId10"/>
    <p:sldId id="267" r:id="rId11"/>
    <p:sldId id="269" r:id="rId12"/>
    <p:sldId id="270" r:id="rId13"/>
    <p:sldId id="265" r:id="rId14"/>
    <p:sldId id="279" r:id="rId15"/>
    <p:sldId id="273" r:id="rId16"/>
    <p:sldId id="271" r:id="rId17"/>
    <p:sldId id="272" r:id="rId18"/>
    <p:sldId id="278" r:id="rId19"/>
    <p:sldId id="275" r:id="rId20"/>
    <p:sldId id="274" r:id="rId21"/>
    <p:sldId id="277"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1" d="100"/>
          <a:sy n="71" d="100"/>
        </p:scale>
        <p:origin x="6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2F18-053E-4CE1-BA1C-F4507FB4F7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DF88FECE-65D5-409B-83C8-259DAD13E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CBDB0D8-4654-4B96-B9FA-87B590AA59A6}"/>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5" name="Footer Placeholder 4">
            <a:extLst>
              <a:ext uri="{FF2B5EF4-FFF2-40B4-BE49-F238E27FC236}">
                <a16:creationId xmlns:a16="http://schemas.microsoft.com/office/drawing/2014/main" id="{54F96B85-9805-4F6D-91FF-789CBB4FAC6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C67A941-E8AE-41BD-92C6-83CEBF9AF9C3}"/>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3599284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1D1E-4E99-4044-81CE-2D1B7CE018A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A45E2D2-9DAC-4587-B97E-835BC50146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7BC9821-20C7-47AB-9ECC-97D0D4CF567A}"/>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5" name="Footer Placeholder 4">
            <a:extLst>
              <a:ext uri="{FF2B5EF4-FFF2-40B4-BE49-F238E27FC236}">
                <a16:creationId xmlns:a16="http://schemas.microsoft.com/office/drawing/2014/main" id="{455E7F48-793C-4D34-8865-3A8E820CFBF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BA44FA3-736F-4E6C-8DDC-3174BFC02A17}"/>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340368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466300-330B-4A52-B1AD-62B48447CF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C4E4F87-C4B0-47BD-A131-6AE0A071A7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1BB173C-143F-435B-B598-11C12DB83746}"/>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5" name="Footer Placeholder 4">
            <a:extLst>
              <a:ext uri="{FF2B5EF4-FFF2-40B4-BE49-F238E27FC236}">
                <a16:creationId xmlns:a16="http://schemas.microsoft.com/office/drawing/2014/main" id="{AB96414E-409F-482C-9671-7674231EA39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7023AD2-2306-4565-99D2-172CCB5D7CCE}"/>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199879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FFB5-0641-4E52-9400-4D5C09A976C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BF2BCB0-3877-4B5C-A089-EC90EB20C0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684ABC0-55CF-456D-9309-EF42F8B445AF}"/>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5" name="Footer Placeholder 4">
            <a:extLst>
              <a:ext uri="{FF2B5EF4-FFF2-40B4-BE49-F238E27FC236}">
                <a16:creationId xmlns:a16="http://schemas.microsoft.com/office/drawing/2014/main" id="{BFA470A4-D1DE-45FC-8E4E-D5AE5886025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500111F-0BA7-49E8-A332-558487D0F0A0}"/>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134573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8B3A-294C-4A53-98E1-1C120FA43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9442312-B21C-498B-8857-51E05CB79E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5F4458-7651-4032-ABED-AB4FB1C83C40}"/>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5" name="Footer Placeholder 4">
            <a:extLst>
              <a:ext uri="{FF2B5EF4-FFF2-40B4-BE49-F238E27FC236}">
                <a16:creationId xmlns:a16="http://schemas.microsoft.com/office/drawing/2014/main" id="{07E0E017-C92D-498A-B3DC-A42A0885272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1C01342-C7EC-42B0-B020-DFEA5A232461}"/>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287734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65C6D-780E-4C10-8B11-5C69878686E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1E5E53C-BF38-408C-A1E2-EA4B335D57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2A8CC79-544D-419F-B993-3718F1DA3E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01406E80-2965-44CC-8E9A-BE9EF12E9336}"/>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6" name="Footer Placeholder 5">
            <a:extLst>
              <a:ext uri="{FF2B5EF4-FFF2-40B4-BE49-F238E27FC236}">
                <a16:creationId xmlns:a16="http://schemas.microsoft.com/office/drawing/2014/main" id="{90BEC06D-CD21-4AB9-94AE-7FA4B255B07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0BE6A29-045F-4011-824F-A0D33284AE12}"/>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249851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599D-023E-4BBA-BC0B-E225728ECC5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0EA052B-8AA4-49CD-8F81-749A8488AE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47D8CF-2816-4B75-9B3E-A412E08321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7ABB2C2-9FB5-4478-8DBC-CAEEE1CCA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22B78C-60AD-43B9-BEA3-B7B2AF560D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CAB14F0-DA34-470C-A861-944F27A689FD}"/>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8" name="Footer Placeholder 7">
            <a:extLst>
              <a:ext uri="{FF2B5EF4-FFF2-40B4-BE49-F238E27FC236}">
                <a16:creationId xmlns:a16="http://schemas.microsoft.com/office/drawing/2014/main" id="{C6E428CC-F350-4A4A-B76D-A3C1D79A2DEA}"/>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737324E-A1F6-4B5C-A73A-2E8C0721A498}"/>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60791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108B0-0AE1-4C0B-8032-C50B6D5A4B4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40AD58D2-BE59-4CFD-B209-6E7031DFFE2D}"/>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4" name="Footer Placeholder 3">
            <a:extLst>
              <a:ext uri="{FF2B5EF4-FFF2-40B4-BE49-F238E27FC236}">
                <a16:creationId xmlns:a16="http://schemas.microsoft.com/office/drawing/2014/main" id="{E339F5C7-7686-4157-B6A9-A4593D81A61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A945872-15EB-4449-A6B0-393F4535FB6E}"/>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4013931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924FCB-6B8B-4D03-A450-F8632D68BD2F}"/>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3" name="Footer Placeholder 2">
            <a:extLst>
              <a:ext uri="{FF2B5EF4-FFF2-40B4-BE49-F238E27FC236}">
                <a16:creationId xmlns:a16="http://schemas.microsoft.com/office/drawing/2014/main" id="{607E65CA-4320-45F8-AAC2-F8D995F0732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1FEDC1E-2FEE-4261-84BD-29795813CC9A}"/>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415201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E2F2-3BE2-4ED0-AE6D-C408C81F8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B5F8372-E3D1-41B7-89F1-DC1B1A4B2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7B3FE9A-1E95-41DC-A5CA-18B7A110E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88CF4D-CE1D-4ADC-8B35-77FDDA564706}"/>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6" name="Footer Placeholder 5">
            <a:extLst>
              <a:ext uri="{FF2B5EF4-FFF2-40B4-BE49-F238E27FC236}">
                <a16:creationId xmlns:a16="http://schemas.microsoft.com/office/drawing/2014/main" id="{D6D344EE-A4A5-4A0C-B2BD-49EDBA0549C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B5887AE-E4D9-4352-A632-0443E0C9415A}"/>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660696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8624-E87A-408D-B553-2A9423BAA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BD8056B-8623-4081-80C2-D7B145822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C38FC0E-1049-4FA3-9E42-B809E6310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3F6D17-1770-42E7-8421-181D8F4FA4F7}"/>
              </a:ext>
            </a:extLst>
          </p:cNvPr>
          <p:cNvSpPr>
            <a:spLocks noGrp="1"/>
          </p:cNvSpPr>
          <p:nvPr>
            <p:ph type="dt" sz="half" idx="10"/>
          </p:nvPr>
        </p:nvSpPr>
        <p:spPr/>
        <p:txBody>
          <a:bodyPr/>
          <a:lstStyle/>
          <a:p>
            <a:fld id="{EED12D5A-D285-4366-AA8B-EA4D044882D3}" type="datetimeFigureOut">
              <a:rPr lang="en-IE" smtClean="0"/>
              <a:t>30/01/2018</a:t>
            </a:fld>
            <a:endParaRPr lang="en-IE"/>
          </a:p>
        </p:txBody>
      </p:sp>
      <p:sp>
        <p:nvSpPr>
          <p:cNvPr id="6" name="Footer Placeholder 5">
            <a:extLst>
              <a:ext uri="{FF2B5EF4-FFF2-40B4-BE49-F238E27FC236}">
                <a16:creationId xmlns:a16="http://schemas.microsoft.com/office/drawing/2014/main" id="{0F55DD16-617F-4844-9683-5A04BF0BEFB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8EB5027-D2F2-4FA9-824D-29307B344E5E}"/>
              </a:ext>
            </a:extLst>
          </p:cNvPr>
          <p:cNvSpPr>
            <a:spLocks noGrp="1"/>
          </p:cNvSpPr>
          <p:nvPr>
            <p:ph type="sldNum" sz="quarter" idx="12"/>
          </p:nvPr>
        </p:nvSpPr>
        <p:spPr/>
        <p:txBody>
          <a:bodyPr/>
          <a:lstStyle/>
          <a:p>
            <a:fld id="{32BBB1C5-5932-4E49-AC50-979A36161634}" type="slidenum">
              <a:rPr lang="en-IE" smtClean="0"/>
              <a:t>‹#›</a:t>
            </a:fld>
            <a:endParaRPr lang="en-IE"/>
          </a:p>
        </p:txBody>
      </p:sp>
    </p:spTree>
    <p:extLst>
      <p:ext uri="{BB962C8B-B14F-4D97-AF65-F5344CB8AC3E}">
        <p14:creationId xmlns:p14="http://schemas.microsoft.com/office/powerpoint/2010/main" val="1133347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1F398B-057B-4AAF-8BDA-B2445AD25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22BEDD5-BB56-43CD-AAB5-D03BF00C0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FB9EA1E-4167-45EA-8B05-0E5058129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12D5A-D285-4366-AA8B-EA4D044882D3}" type="datetimeFigureOut">
              <a:rPr lang="en-IE" smtClean="0"/>
              <a:t>30/01/2018</a:t>
            </a:fld>
            <a:endParaRPr lang="en-IE"/>
          </a:p>
        </p:txBody>
      </p:sp>
      <p:sp>
        <p:nvSpPr>
          <p:cNvPr id="5" name="Footer Placeholder 4">
            <a:extLst>
              <a:ext uri="{FF2B5EF4-FFF2-40B4-BE49-F238E27FC236}">
                <a16:creationId xmlns:a16="http://schemas.microsoft.com/office/drawing/2014/main" id="{07DA5702-33E0-40B2-839D-1495EDEC7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20F4B93-1213-48F4-8DC6-96C9D954C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BB1C5-5932-4E49-AC50-979A36161634}" type="slidenum">
              <a:rPr lang="en-IE" smtClean="0"/>
              <a:t>‹#›</a:t>
            </a:fld>
            <a:endParaRPr lang="en-IE"/>
          </a:p>
        </p:txBody>
      </p:sp>
    </p:spTree>
    <p:extLst>
      <p:ext uri="{BB962C8B-B14F-4D97-AF65-F5344CB8AC3E}">
        <p14:creationId xmlns:p14="http://schemas.microsoft.com/office/powerpoint/2010/main" val="3749952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rass and sky background">
            <a:extLst>
              <a:ext uri="{FF2B5EF4-FFF2-40B4-BE49-F238E27FC236}">
                <a16:creationId xmlns:a16="http://schemas.microsoft.com/office/drawing/2014/main" id="{2145D5B3-303A-40B7-B15F-78EBB9367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6238"/>
            <a:ext cx="12192000" cy="81242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E9AD3B58-96F8-4142-8C02-19A749988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687" y="-68338"/>
            <a:ext cx="8898340" cy="6854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238FD1-6C24-4A99-AB44-E9C7ACA7C7ED}"/>
              </a:ext>
            </a:extLst>
          </p:cNvPr>
          <p:cNvSpPr txBox="1"/>
          <p:nvPr/>
        </p:nvSpPr>
        <p:spPr>
          <a:xfrm>
            <a:off x="3524250" y="1580163"/>
            <a:ext cx="5143500" cy="2431435"/>
          </a:xfrm>
          <a:prstGeom prst="rect">
            <a:avLst/>
          </a:prstGeom>
          <a:noFill/>
        </p:spPr>
        <p:txBody>
          <a:bodyPr wrap="square" rtlCol="0">
            <a:spAutoFit/>
          </a:bodyPr>
          <a:lstStyle/>
          <a:p>
            <a:pPr algn="ctr"/>
            <a:r>
              <a:rPr lang="en-IE" sz="3200" dirty="0">
                <a:solidFill>
                  <a:schemeClr val="bg1"/>
                </a:solidFill>
              </a:rPr>
              <a:t>Our STEM Research Project</a:t>
            </a:r>
          </a:p>
          <a:p>
            <a:pPr algn="ctr"/>
            <a:endParaRPr lang="en-IE" sz="3200" dirty="0">
              <a:solidFill>
                <a:schemeClr val="bg1"/>
              </a:solidFill>
            </a:endParaRPr>
          </a:p>
          <a:p>
            <a:pPr algn="ctr"/>
            <a:r>
              <a:rPr lang="en-IE" sz="4400" dirty="0">
                <a:solidFill>
                  <a:schemeClr val="bg1"/>
                </a:solidFill>
              </a:rPr>
              <a:t>Robotics in</a:t>
            </a:r>
          </a:p>
          <a:p>
            <a:pPr algn="ctr"/>
            <a:r>
              <a:rPr lang="en-IE" sz="4400" dirty="0">
                <a:solidFill>
                  <a:schemeClr val="bg1"/>
                </a:solidFill>
              </a:rPr>
              <a:t>Dairy Farming</a:t>
            </a:r>
            <a:endParaRPr lang="en-IE" sz="3600" dirty="0">
              <a:solidFill>
                <a:schemeClr val="bg1"/>
              </a:solidFill>
            </a:endParaRPr>
          </a:p>
        </p:txBody>
      </p:sp>
      <p:pic>
        <p:nvPicPr>
          <p:cNvPr id="3" name="videoplayback (4)">
            <a:hlinkClick r:id="" action="ppaction://media"/>
            <a:extLst>
              <a:ext uri="{FF2B5EF4-FFF2-40B4-BE49-F238E27FC236}">
                <a16:creationId xmlns:a16="http://schemas.microsoft.com/office/drawing/2014/main" id="{AAEAE4F3-193A-446C-8FEA-324526C9D2E1}"/>
              </a:ext>
            </a:extLst>
          </p:cNvPr>
          <p:cNvPicPr>
            <a:picLocks noChangeAspect="1"/>
          </p:cNvPicPr>
          <p:nvPr>
            <a:audioFile r:link="rId1"/>
            <p:extLst>
              <p:ext uri="{DAA4B4D4-6D71-4841-9C94-3DE7FCFB9230}">
                <p14:media xmlns:p14="http://schemas.microsoft.com/office/powerpoint/2010/main" r:embed="rId2">
                  <p14:trim st="2257" end="8424.492"/>
                </p14:media>
              </p:ext>
            </p:extLst>
          </p:nvPr>
        </p:nvPicPr>
        <p:blipFill>
          <a:blip r:embed="rId6"/>
          <a:stretch>
            <a:fillRect/>
          </a:stretch>
        </p:blipFill>
        <p:spPr>
          <a:xfrm>
            <a:off x="5539411" y="3124200"/>
            <a:ext cx="609600" cy="609600"/>
          </a:xfrm>
          <a:prstGeom prst="rect">
            <a:avLst/>
          </a:prstGeom>
        </p:spPr>
      </p:pic>
    </p:spTree>
    <p:extLst>
      <p:ext uri="{BB962C8B-B14F-4D97-AF65-F5344CB8AC3E}">
        <p14:creationId xmlns:p14="http://schemas.microsoft.com/office/powerpoint/2010/main" val="296403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mediacall" presetSubtype="0" fill="hold" nodeType="withEffect">
                                  <p:stCondLst>
                                    <p:cond delay="0"/>
                                  </p:stCondLst>
                                  <p:childTnLst>
                                    <p:cmd type="call" cmd="playFrom(0.0)">
                                      <p:cBhvr>
                                        <p:cTn id="11" dur="3622" fill="hold"/>
                                        <p:tgtEl>
                                          <p:spTgt spid="3"/>
                                        </p:tgtEl>
                                      </p:cBhvr>
                                    </p:cmd>
                                  </p:childTnLst>
                                </p:cTn>
                              </p:par>
                            </p:childTnLst>
                          </p:cTn>
                        </p:par>
                        <p:par>
                          <p:cTn id="12" fill="hold">
                            <p:stCondLst>
                              <p:cond delay="3622"/>
                            </p:stCondLst>
                            <p:childTnLst>
                              <p:par>
                                <p:cTn id="13" presetID="26" presetClass="emph" presetSubtype="0" fill="hold" grpId="4" nodeType="afterEffect">
                                  <p:stCondLst>
                                    <p:cond delay="400"/>
                                  </p:stCondLst>
                                  <p:childTnLst>
                                    <p:animEffect transition="out" filter="fade">
                                      <p:cBhvr>
                                        <p:cTn id="14" dur="100" tmFilter="0, 0; .2, .5; .8, .5; 1, 0"/>
                                        <p:tgtEl>
                                          <p:spTgt spid="2"/>
                                        </p:tgtEl>
                                      </p:cBhvr>
                                    </p:animEffect>
                                    <p:animScale>
                                      <p:cBhvr>
                                        <p:cTn id="15" dur="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2" grpId="0"/>
      <p:bldP spid="2" grpId="4"/>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pic>
        <p:nvPicPr>
          <p:cNvPr id="5" name="Picture 8" descr="Image result for cow png">
            <a:extLst>
              <a:ext uri="{FF2B5EF4-FFF2-40B4-BE49-F238E27FC236}">
                <a16:creationId xmlns:a16="http://schemas.microsoft.com/office/drawing/2014/main" id="{3E1829A9-575D-4F83-A5FA-32E0E344F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3016" y="2762285"/>
            <a:ext cx="5439531" cy="433940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6A363BA6-2921-40D8-9B87-205EDC438434}"/>
              </a:ext>
            </a:extLst>
          </p:cNvPr>
          <p:cNvSpPr/>
          <p:nvPr/>
        </p:nvSpPr>
        <p:spPr>
          <a:xfrm>
            <a:off x="1046922" y="404949"/>
            <a:ext cx="6188766" cy="3024052"/>
          </a:xfrm>
          <a:prstGeom prst="wedgeEllipseCallout">
            <a:avLst>
              <a:gd name="adj1" fmla="val 47557"/>
              <a:gd name="adj2" fmla="val 8362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solidFill>
                  <a:schemeClr val="tx1"/>
                </a:solidFill>
                <a:latin typeface="Comic Sans MS" panose="030F0702030302020204" pitchFamily="66" charset="0"/>
              </a:rPr>
              <a:t>After that, an arm holding 4 plastic tubes </a:t>
            </a:r>
            <a:r>
              <a:rPr lang="en-IE" sz="2400" dirty="0" smtClean="0">
                <a:solidFill>
                  <a:schemeClr val="tx1"/>
                </a:solidFill>
                <a:latin typeface="Comic Sans MS" panose="030F0702030302020204" pitchFamily="66" charset="0"/>
              </a:rPr>
              <a:t>attached </a:t>
            </a:r>
            <a:r>
              <a:rPr lang="en-IE" sz="2400" dirty="0">
                <a:solidFill>
                  <a:schemeClr val="tx1"/>
                </a:solidFill>
                <a:latin typeface="Comic Sans MS" panose="030F0702030302020204" pitchFamily="66" charset="0"/>
              </a:rPr>
              <a:t>to a transparent tank comes </a:t>
            </a:r>
            <a:r>
              <a:rPr lang="en-IE" sz="2400" dirty="0" smtClean="0">
                <a:solidFill>
                  <a:schemeClr val="tx1"/>
                </a:solidFill>
                <a:latin typeface="Comic Sans MS" panose="030F0702030302020204" pitchFamily="66" charset="0"/>
              </a:rPr>
              <a:t>out, </a:t>
            </a:r>
            <a:r>
              <a:rPr lang="en-IE" sz="2400" dirty="0">
                <a:solidFill>
                  <a:schemeClr val="tx1"/>
                </a:solidFill>
                <a:latin typeface="Comic Sans MS" panose="030F0702030302020204" pitchFamily="66" charset="0"/>
              </a:rPr>
              <a:t>and lasers help the tubes to be placed onto my teats one by one!</a:t>
            </a:r>
            <a:endParaRPr lang="en-IE" sz="2000" dirty="0">
              <a:solidFill>
                <a:schemeClr val="tx1"/>
              </a:solidFill>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735020" y="3833949"/>
            <a:ext cx="4175662" cy="2778713"/>
          </a:xfrm>
          <a:prstGeom prst="rect">
            <a:avLst/>
          </a:prstGeom>
        </p:spPr>
      </p:pic>
    </p:spTree>
    <p:extLst>
      <p:ext uri="{BB962C8B-B14F-4D97-AF65-F5344CB8AC3E}">
        <p14:creationId xmlns:p14="http://schemas.microsoft.com/office/powerpoint/2010/main" val="240784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B0BBD-45EF-4BEF-89E8-E5C3FB9457FC}"/>
              </a:ext>
            </a:extLst>
          </p:cNvPr>
          <p:cNvPicPr>
            <a:picLocks noChangeAspect="1"/>
          </p:cNvPicPr>
          <p:nvPr/>
        </p:nvPicPr>
        <p:blipFill>
          <a:blip r:embed="rId2"/>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20B16364-1CEC-4F3C-91D1-657DD0A13051}"/>
              </a:ext>
            </a:extLst>
          </p:cNvPr>
          <p:cNvPicPr>
            <a:picLocks noChangeAspect="1"/>
          </p:cNvPicPr>
          <p:nvPr/>
        </p:nvPicPr>
        <p:blipFill>
          <a:blip r:embed="rId3"/>
          <a:stretch>
            <a:fillRect/>
          </a:stretch>
        </p:blipFill>
        <p:spPr>
          <a:xfrm flipH="1">
            <a:off x="272891" y="2610357"/>
            <a:ext cx="5444200" cy="4340728"/>
          </a:xfrm>
          <a:prstGeom prst="rect">
            <a:avLst/>
          </a:prstGeom>
        </p:spPr>
      </p:pic>
      <p:sp>
        <p:nvSpPr>
          <p:cNvPr id="6" name="Speech Bubble: Oval 5">
            <a:extLst>
              <a:ext uri="{FF2B5EF4-FFF2-40B4-BE49-F238E27FC236}">
                <a16:creationId xmlns:a16="http://schemas.microsoft.com/office/drawing/2014/main" id="{4B249F6C-3F1C-4C21-BB96-61D1E48BFE4F}"/>
              </a:ext>
            </a:extLst>
          </p:cNvPr>
          <p:cNvSpPr/>
          <p:nvPr/>
        </p:nvSpPr>
        <p:spPr>
          <a:xfrm flipH="1">
            <a:off x="5196606" y="578418"/>
            <a:ext cx="5444200" cy="2527853"/>
          </a:xfrm>
          <a:prstGeom prst="wedgeEllipseCallout">
            <a:avLst>
              <a:gd name="adj1" fmla="val 47557"/>
              <a:gd name="adj2" fmla="val 8362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solidFill>
                  <a:schemeClr val="tx1"/>
                </a:solidFill>
                <a:latin typeface="Comic Sans MS" panose="030F0702030302020204" pitchFamily="66" charset="0"/>
              </a:rPr>
              <a:t>Tubes that function as little vacuums suck out my milk at a rate customised to my own production!  </a:t>
            </a:r>
          </a:p>
        </p:txBody>
      </p:sp>
    </p:spTree>
    <p:extLst>
      <p:ext uri="{BB962C8B-B14F-4D97-AF65-F5344CB8AC3E}">
        <p14:creationId xmlns:p14="http://schemas.microsoft.com/office/powerpoint/2010/main" val="11256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1077218"/>
          </a:xfrm>
          <a:prstGeom prst="rect">
            <a:avLst/>
          </a:prstGeom>
          <a:noFill/>
        </p:spPr>
        <p:txBody>
          <a:bodyPr wrap="square" rtlCol="0">
            <a:spAutoFit/>
          </a:bodyPr>
          <a:lstStyle/>
          <a:p>
            <a:pPr algn="ctr"/>
            <a:r>
              <a:rPr lang="en-IE" sz="3200" b="1" u="sng" dirty="0"/>
              <a:t>Lely Robotic Milking at the National Ploughing Championships</a:t>
            </a:r>
          </a:p>
          <a:p>
            <a:pPr algn="ctr"/>
            <a:r>
              <a:rPr lang="en-IE" sz="3200" dirty="0">
                <a:effectLst>
                  <a:outerShdw blurRad="38100" dist="38100" dir="2700000" algn="tl">
                    <a:srgbClr val="000000">
                      <a:alpha val="43137"/>
                    </a:srgbClr>
                  </a:outerShdw>
                </a:effectLst>
              </a:rPr>
              <a:t>Enjoy a brief video!</a:t>
            </a:r>
          </a:p>
        </p:txBody>
      </p:sp>
      <p:pic>
        <p:nvPicPr>
          <p:cNvPr id="3" name="Picture 2">
            <a:extLst>
              <a:ext uri="{FF2B5EF4-FFF2-40B4-BE49-F238E27FC236}">
                <a16:creationId xmlns:a16="http://schemas.microsoft.com/office/drawing/2014/main" id="{0A7131E9-B141-41FE-A2FA-C9C273D0CCB7}"/>
              </a:ext>
            </a:extLst>
          </p:cNvPr>
          <p:cNvPicPr>
            <a:picLocks noChangeAspect="1"/>
          </p:cNvPicPr>
          <p:nvPr/>
        </p:nvPicPr>
        <p:blipFill>
          <a:blip r:embed="rId3"/>
          <a:stretch>
            <a:fillRect/>
          </a:stretch>
        </p:blipFill>
        <p:spPr>
          <a:xfrm>
            <a:off x="7519822" y="909096"/>
            <a:ext cx="3810330" cy="2578832"/>
          </a:xfrm>
          <a:prstGeom prst="rect">
            <a:avLst/>
          </a:prstGeom>
        </p:spPr>
      </p:pic>
      <p:pic>
        <p:nvPicPr>
          <p:cNvPr id="4" name="Picture 3">
            <a:extLst>
              <a:ext uri="{FF2B5EF4-FFF2-40B4-BE49-F238E27FC236}">
                <a16:creationId xmlns:a16="http://schemas.microsoft.com/office/drawing/2014/main" id="{04095F8B-FF8D-434D-92A5-AF9D5E2E0F15}"/>
              </a:ext>
            </a:extLst>
          </p:cNvPr>
          <p:cNvPicPr>
            <a:picLocks noChangeAspect="1"/>
          </p:cNvPicPr>
          <p:nvPr/>
        </p:nvPicPr>
        <p:blipFill>
          <a:blip r:embed="rId4"/>
          <a:stretch>
            <a:fillRect/>
          </a:stretch>
        </p:blipFill>
        <p:spPr>
          <a:xfrm>
            <a:off x="741883" y="1256599"/>
            <a:ext cx="4598743" cy="2723527"/>
          </a:xfrm>
          <a:prstGeom prst="cloud">
            <a:avLst/>
          </a:prstGeom>
        </p:spPr>
      </p:pic>
    </p:spTree>
    <p:extLst>
      <p:ext uri="{BB962C8B-B14F-4D97-AF65-F5344CB8AC3E}">
        <p14:creationId xmlns:p14="http://schemas.microsoft.com/office/powerpoint/2010/main" val="35817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B0BBD-45EF-4BEF-89E8-E5C3FB9457FC}"/>
              </a:ext>
            </a:extLst>
          </p:cNvPr>
          <p:cNvPicPr>
            <a:picLocks noChangeAspect="1"/>
          </p:cNvPicPr>
          <p:nvPr/>
        </p:nvPicPr>
        <p:blipFill>
          <a:blip r:embed="rId4"/>
          <a:stretch>
            <a:fillRect/>
          </a:stretch>
        </p:blipFill>
        <p:spPr>
          <a:xfrm>
            <a:off x="0" y="1"/>
            <a:ext cx="12192000" cy="6857999"/>
          </a:xfrm>
          <a:prstGeom prst="rect">
            <a:avLst/>
          </a:prstGeom>
        </p:spPr>
      </p:pic>
      <p:pic>
        <p:nvPicPr>
          <p:cNvPr id="5" name="Lely Robotic Milking at the National Ploughing Championships 480p">
            <a:hlinkClick r:id="" action="ppaction://media"/>
            <a:extLst>
              <a:ext uri="{FF2B5EF4-FFF2-40B4-BE49-F238E27FC236}">
                <a16:creationId xmlns:a16="http://schemas.microsoft.com/office/drawing/2014/main" id="{2F3BDF9A-9B2D-419A-81D7-AFFE92B4F199}"/>
              </a:ext>
            </a:extLst>
          </p:cNvPr>
          <p:cNvPicPr>
            <a:picLocks noChangeAspect="1"/>
          </p:cNvPicPr>
          <p:nvPr>
            <a:videoFile r:link="rId1"/>
            <p:extLst>
              <p:ext uri="{DAA4B4D4-6D71-4841-9C94-3DE7FCFB9230}">
                <p14:media xmlns:p14="http://schemas.microsoft.com/office/powerpoint/2010/main" r:embed="rId2">
                  <p14:trim st="11891" end="37194"/>
                </p14:media>
              </p:ext>
            </p:extLst>
          </p:nvPr>
        </p:nvPicPr>
        <p:blipFill>
          <a:blip r:embed="rId5"/>
          <a:stretch>
            <a:fillRect/>
          </a:stretch>
        </p:blipFill>
        <p:spPr>
          <a:xfrm>
            <a:off x="1180126" y="796390"/>
            <a:ext cx="9831748" cy="5265219"/>
          </a:xfrm>
          <a:prstGeom prst="rect">
            <a:avLst/>
          </a:prstGeom>
        </p:spPr>
      </p:pic>
    </p:spTree>
    <p:extLst>
      <p:ext uri="{BB962C8B-B14F-4D97-AF65-F5344CB8AC3E}">
        <p14:creationId xmlns:p14="http://schemas.microsoft.com/office/powerpoint/2010/main" val="2594458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8238445"/>
          </a:xfrm>
          <a:prstGeom prst="rect">
            <a:avLst/>
          </a:prstGeom>
        </p:spPr>
      </p:pic>
      <p:sp>
        <p:nvSpPr>
          <p:cNvPr id="4" name="TextBox 3"/>
          <p:cNvSpPr txBox="1"/>
          <p:nvPr/>
        </p:nvSpPr>
        <p:spPr>
          <a:xfrm>
            <a:off x="5657335" y="119846"/>
            <a:ext cx="9339942" cy="584775"/>
          </a:xfrm>
          <a:prstGeom prst="rect">
            <a:avLst/>
          </a:prstGeom>
          <a:noFill/>
        </p:spPr>
        <p:txBody>
          <a:bodyPr wrap="square" rtlCol="0">
            <a:spAutoFit/>
          </a:bodyPr>
          <a:lstStyle/>
          <a:p>
            <a:r>
              <a:rPr lang="en-IE" sz="3200" b="1" dirty="0" smtClean="0"/>
              <a:t>What are the benefits for the farmer?</a:t>
            </a:r>
            <a:endParaRPr lang="en-IE" sz="3200" b="1" dirty="0"/>
          </a:p>
        </p:txBody>
      </p:sp>
      <p:pic>
        <p:nvPicPr>
          <p:cNvPr id="7" name="Picture 6"/>
          <p:cNvPicPr>
            <a:picLocks noChangeAspect="1"/>
          </p:cNvPicPr>
          <p:nvPr/>
        </p:nvPicPr>
        <p:blipFill>
          <a:blip r:embed="rId3"/>
          <a:stretch>
            <a:fillRect/>
          </a:stretch>
        </p:blipFill>
        <p:spPr>
          <a:xfrm>
            <a:off x="207988" y="2325188"/>
            <a:ext cx="2906660" cy="4746847"/>
          </a:xfrm>
          <a:prstGeom prst="rect">
            <a:avLst/>
          </a:prstGeom>
        </p:spPr>
      </p:pic>
      <p:pic>
        <p:nvPicPr>
          <p:cNvPr id="14" name="Picture 13"/>
          <p:cNvPicPr>
            <a:picLocks noChangeAspect="1"/>
          </p:cNvPicPr>
          <p:nvPr/>
        </p:nvPicPr>
        <p:blipFill>
          <a:blip r:embed="rId4"/>
          <a:stretch>
            <a:fillRect/>
          </a:stretch>
        </p:blipFill>
        <p:spPr>
          <a:xfrm>
            <a:off x="1206724" y="205902"/>
            <a:ext cx="3903158" cy="3406979"/>
          </a:xfrm>
          <a:prstGeom prst="rect">
            <a:avLst/>
          </a:prstGeom>
        </p:spPr>
      </p:pic>
      <p:sp>
        <p:nvSpPr>
          <p:cNvPr id="15" name="TextBox 14"/>
          <p:cNvSpPr txBox="1"/>
          <p:nvPr/>
        </p:nvSpPr>
        <p:spPr>
          <a:xfrm>
            <a:off x="5432613" y="704621"/>
            <a:ext cx="6037730" cy="3970318"/>
          </a:xfrm>
          <a:prstGeom prst="rect">
            <a:avLst/>
          </a:prstGeom>
          <a:noFill/>
        </p:spPr>
        <p:txBody>
          <a:bodyPr wrap="square" rtlCol="0">
            <a:spAutoFit/>
          </a:bodyPr>
          <a:lstStyle/>
          <a:p>
            <a:pPr marL="285750" indent="-285750">
              <a:buFont typeface="Arial" panose="020B0604020202020204" pitchFamily="34" charset="0"/>
              <a:buChar char="•"/>
            </a:pPr>
            <a:r>
              <a:rPr lang="en-IE" sz="2800" dirty="0" smtClean="0"/>
              <a:t>Farmer not tied to morning &amp; evening milking</a:t>
            </a:r>
          </a:p>
          <a:p>
            <a:pPr marL="285750" indent="-285750">
              <a:buFont typeface="Arial" panose="020B0604020202020204" pitchFamily="34" charset="0"/>
              <a:buChar char="•"/>
            </a:pPr>
            <a:r>
              <a:rPr lang="en-IE" sz="2800" dirty="0" smtClean="0"/>
              <a:t>More time to spend with family</a:t>
            </a:r>
          </a:p>
          <a:p>
            <a:pPr marL="285750" indent="-285750">
              <a:buFont typeface="Arial" panose="020B0604020202020204" pitchFamily="34" charset="0"/>
              <a:buChar char="•"/>
            </a:pPr>
            <a:r>
              <a:rPr lang="en-IE" sz="2800" dirty="0" smtClean="0"/>
              <a:t>More time to manage cows’ health</a:t>
            </a:r>
          </a:p>
          <a:p>
            <a:pPr marL="285750" indent="-285750">
              <a:buFont typeface="Arial" panose="020B0604020202020204" pitchFamily="34" charset="0"/>
              <a:buChar char="•"/>
            </a:pPr>
            <a:r>
              <a:rPr lang="en-IE" sz="2800" dirty="0" smtClean="0"/>
              <a:t>Cell count readings for every cow at every milking</a:t>
            </a:r>
          </a:p>
          <a:p>
            <a:pPr marL="285750" indent="-285750">
              <a:buFont typeface="Arial" panose="020B0604020202020204" pitchFamily="34" charset="0"/>
              <a:buChar char="•"/>
            </a:pPr>
            <a:r>
              <a:rPr lang="en-IE" sz="2800" dirty="0" smtClean="0"/>
              <a:t>Increased milk production</a:t>
            </a:r>
          </a:p>
          <a:p>
            <a:pPr marL="285750" indent="-285750">
              <a:buFont typeface="Arial" panose="020B0604020202020204" pitchFamily="34" charset="0"/>
              <a:buChar char="•"/>
            </a:pPr>
            <a:r>
              <a:rPr lang="en-IE" sz="2800" dirty="0" smtClean="0"/>
              <a:t>24-hour robot specialist back-up provided</a:t>
            </a:r>
            <a:endParaRPr lang="en-IE" sz="2800" dirty="0"/>
          </a:p>
        </p:txBody>
      </p:sp>
    </p:spTree>
    <p:extLst>
      <p:ext uri="{BB962C8B-B14F-4D97-AF65-F5344CB8AC3E}">
        <p14:creationId xmlns:p14="http://schemas.microsoft.com/office/powerpoint/2010/main" val="74322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A0FEAB82-4693-4873-B5A8-86C907E5E910}"/>
              </a:ext>
            </a:extLst>
          </p:cNvPr>
          <p:cNvPicPr>
            <a:picLocks noChangeAspect="1"/>
          </p:cNvPicPr>
          <p:nvPr/>
        </p:nvPicPr>
        <p:blipFill>
          <a:blip r:embed="rId3"/>
          <a:stretch>
            <a:fillRect/>
          </a:stretch>
        </p:blipFill>
        <p:spPr>
          <a:xfrm>
            <a:off x="0" y="-1490743"/>
            <a:ext cx="12192000" cy="9130620"/>
          </a:xfrm>
          <a:prstGeom prst="rect">
            <a:avLst/>
          </a:prstGeom>
        </p:spPr>
      </p:pic>
      <p:sp>
        <p:nvSpPr>
          <p:cNvPr id="5" name="Speech Bubble: Rectangle with Corners Rounded 4">
            <a:extLst>
              <a:ext uri="{FF2B5EF4-FFF2-40B4-BE49-F238E27FC236}">
                <a16:creationId xmlns:a16="http://schemas.microsoft.com/office/drawing/2014/main" id="{11CE81AE-A207-4506-A820-03164FE97C55}"/>
              </a:ext>
            </a:extLst>
          </p:cNvPr>
          <p:cNvSpPr/>
          <p:nvPr/>
        </p:nvSpPr>
        <p:spPr>
          <a:xfrm>
            <a:off x="5406888" y="119271"/>
            <a:ext cx="3114261" cy="2027582"/>
          </a:xfrm>
          <a:prstGeom prst="wedgeRoundRectCallout">
            <a:avLst>
              <a:gd name="adj1" fmla="val -54024"/>
              <a:gd name="adj2" fmla="val 75487"/>
              <a:gd name="adj3" fmla="val 16667"/>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‘My wife is happier that she is seeing more of me and I am not tied to morning and evening milking’</a:t>
            </a:r>
          </a:p>
          <a:p>
            <a:pPr algn="ctr"/>
            <a:r>
              <a:rPr lang="en-IE" sz="2000" dirty="0"/>
              <a:t>Stephen Harte, Cork</a:t>
            </a:r>
          </a:p>
        </p:txBody>
      </p:sp>
    </p:spTree>
    <p:extLst>
      <p:ext uri="{BB962C8B-B14F-4D97-AF65-F5344CB8AC3E}">
        <p14:creationId xmlns:p14="http://schemas.microsoft.com/office/powerpoint/2010/main" val="2630112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BF7B12-A82B-4A0B-872A-53D94AE5035C}"/>
              </a:ext>
            </a:extLst>
          </p:cNvPr>
          <p:cNvPicPr>
            <a:picLocks noChangeAspect="1"/>
          </p:cNvPicPr>
          <p:nvPr/>
        </p:nvPicPr>
        <p:blipFill>
          <a:blip r:embed="rId2"/>
          <a:stretch>
            <a:fillRect/>
          </a:stretch>
        </p:blipFill>
        <p:spPr>
          <a:xfrm>
            <a:off x="0" y="-618476"/>
            <a:ext cx="12192000" cy="9126917"/>
          </a:xfrm>
          <a:prstGeom prst="rect">
            <a:avLst/>
          </a:prstGeom>
        </p:spPr>
      </p:pic>
      <p:sp>
        <p:nvSpPr>
          <p:cNvPr id="4" name="Speech Bubble: Rectangle with Corners Rounded 3">
            <a:extLst>
              <a:ext uri="{FF2B5EF4-FFF2-40B4-BE49-F238E27FC236}">
                <a16:creationId xmlns:a16="http://schemas.microsoft.com/office/drawing/2014/main" id="{9436F7CA-05BD-4A00-A979-51A0086D375D}"/>
              </a:ext>
            </a:extLst>
          </p:cNvPr>
          <p:cNvSpPr/>
          <p:nvPr/>
        </p:nvSpPr>
        <p:spPr>
          <a:xfrm>
            <a:off x="5046746" y="1728831"/>
            <a:ext cx="3114261" cy="2027582"/>
          </a:xfrm>
          <a:prstGeom prst="wedgeRoundRectCallout">
            <a:avLst>
              <a:gd name="adj1" fmla="val -76152"/>
              <a:gd name="adj2" fmla="val 18624"/>
              <a:gd name="adj3" fmla="val 16667"/>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“The great thing is the flexibility in the evenings, as we are not tied to milking cows anymore so we can come and go as we please,” said Louis</a:t>
            </a:r>
          </a:p>
        </p:txBody>
      </p:sp>
      <p:sp>
        <p:nvSpPr>
          <p:cNvPr id="5" name="Rounded Rectangular Callout 4"/>
          <p:cNvSpPr/>
          <p:nvPr/>
        </p:nvSpPr>
        <p:spPr>
          <a:xfrm>
            <a:off x="7053943" y="3899264"/>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p:cNvPicPr>
            <a:picLocks noChangeAspect="1"/>
          </p:cNvPicPr>
          <p:nvPr/>
        </p:nvPicPr>
        <p:blipFill>
          <a:blip r:embed="rId3"/>
          <a:stretch>
            <a:fillRect/>
          </a:stretch>
        </p:blipFill>
        <p:spPr>
          <a:xfrm>
            <a:off x="7345167" y="4033949"/>
            <a:ext cx="4846833" cy="2862238"/>
          </a:xfrm>
          <a:prstGeom prst="rect">
            <a:avLst/>
          </a:prstGeom>
        </p:spPr>
      </p:pic>
    </p:spTree>
    <p:extLst>
      <p:ext uri="{BB962C8B-B14F-4D97-AF65-F5344CB8AC3E}">
        <p14:creationId xmlns:p14="http://schemas.microsoft.com/office/powerpoint/2010/main" val="2846689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693BCCEF-10CE-4D48-9A74-D17C81BC0EBC}"/>
              </a:ext>
            </a:extLst>
          </p:cNvPr>
          <p:cNvPicPr>
            <a:picLocks noChangeAspect="1"/>
          </p:cNvPicPr>
          <p:nvPr/>
        </p:nvPicPr>
        <p:blipFill>
          <a:blip r:embed="rId3"/>
          <a:stretch>
            <a:fillRect/>
          </a:stretch>
        </p:blipFill>
        <p:spPr>
          <a:xfrm>
            <a:off x="-2966318" y="3428999"/>
            <a:ext cx="8601395" cy="6857999"/>
          </a:xfrm>
          <a:prstGeom prst="rect">
            <a:avLst/>
          </a:prstGeom>
        </p:spPr>
      </p:pic>
      <p:pic>
        <p:nvPicPr>
          <p:cNvPr id="1026" name="Picture 2" descr="Related image">
            <a:extLst>
              <a:ext uri="{FF2B5EF4-FFF2-40B4-BE49-F238E27FC236}">
                <a16:creationId xmlns:a16="http://schemas.microsoft.com/office/drawing/2014/main" id="{41E5EA89-5EEB-42D4-9B7E-0AB38F17F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84" y="2375690"/>
            <a:ext cx="5705475"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705C4CB0-59D8-4F54-8AB4-190A5C7719D3}"/>
              </a:ext>
            </a:extLst>
          </p:cNvPr>
          <p:cNvSpPr/>
          <p:nvPr/>
        </p:nvSpPr>
        <p:spPr>
          <a:xfrm>
            <a:off x="3070746" y="641446"/>
            <a:ext cx="4962242" cy="3497418"/>
          </a:xfrm>
          <a:prstGeom prst="wedgeEllipseCallout">
            <a:avLst>
              <a:gd name="adj1" fmla="val 87709"/>
              <a:gd name="adj2" fmla="val 8015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dirty="0">
              <a:solidFill>
                <a:schemeClr val="tx1"/>
              </a:solidFill>
            </a:endParaRPr>
          </a:p>
          <a:p>
            <a:pPr algn="ctr"/>
            <a:r>
              <a:rPr lang="en-IE" sz="2400" dirty="0">
                <a:solidFill>
                  <a:schemeClr val="tx1"/>
                </a:solidFill>
              </a:rPr>
              <a:t>Yes!</a:t>
            </a:r>
          </a:p>
          <a:p>
            <a:pPr algn="ctr"/>
            <a:r>
              <a:rPr lang="en-IE" sz="2400" dirty="0">
                <a:solidFill>
                  <a:schemeClr val="tx1"/>
                </a:solidFill>
              </a:rPr>
              <a:t>You will experience many benefits such as improved health, increased production and better reproduction performance.</a:t>
            </a:r>
          </a:p>
          <a:p>
            <a:pPr algn="ctr"/>
            <a:endParaRPr lang="en-IE" sz="3200" dirty="0">
              <a:solidFill>
                <a:schemeClr val="tx1"/>
              </a:solidFill>
            </a:endParaRPr>
          </a:p>
          <a:p>
            <a:pPr algn="ctr"/>
            <a:endParaRPr lang="en-IE" sz="3200" dirty="0">
              <a:solidFill>
                <a:schemeClr val="tx1"/>
              </a:solidFill>
            </a:endParaRPr>
          </a:p>
        </p:txBody>
      </p:sp>
      <p:sp>
        <p:nvSpPr>
          <p:cNvPr id="8" name="Speech Bubble: Oval 7">
            <a:extLst>
              <a:ext uri="{FF2B5EF4-FFF2-40B4-BE49-F238E27FC236}">
                <a16:creationId xmlns:a16="http://schemas.microsoft.com/office/drawing/2014/main" id="{209FB295-A47B-45D6-B95C-CD8CAF7D76C3}"/>
              </a:ext>
            </a:extLst>
          </p:cNvPr>
          <p:cNvSpPr/>
          <p:nvPr/>
        </p:nvSpPr>
        <p:spPr>
          <a:xfrm>
            <a:off x="5165558" y="1645024"/>
            <a:ext cx="3834063" cy="2326106"/>
          </a:xfrm>
          <a:prstGeom prst="wedgeEllipseCallout">
            <a:avLst>
              <a:gd name="adj1" fmla="val -56816"/>
              <a:gd name="adj2" fmla="val 13215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chemeClr val="tx1"/>
                </a:solidFill>
              </a:rPr>
              <a:t>Will I benefit from robotic milking?</a:t>
            </a:r>
          </a:p>
        </p:txBody>
      </p:sp>
    </p:spTree>
    <p:extLst>
      <p:ext uri="{BB962C8B-B14F-4D97-AF65-F5344CB8AC3E}">
        <p14:creationId xmlns:p14="http://schemas.microsoft.com/office/powerpoint/2010/main" val="1336012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693BCCEF-10CE-4D48-9A74-D17C81BC0EBC}"/>
              </a:ext>
            </a:extLst>
          </p:cNvPr>
          <p:cNvPicPr>
            <a:picLocks noChangeAspect="1"/>
          </p:cNvPicPr>
          <p:nvPr/>
        </p:nvPicPr>
        <p:blipFill>
          <a:blip r:embed="rId3"/>
          <a:stretch>
            <a:fillRect/>
          </a:stretch>
        </p:blipFill>
        <p:spPr>
          <a:xfrm flipH="1">
            <a:off x="5705475" y="3237930"/>
            <a:ext cx="8601395" cy="6857999"/>
          </a:xfrm>
          <a:prstGeom prst="rect">
            <a:avLst/>
          </a:prstGeom>
        </p:spPr>
      </p:pic>
      <p:pic>
        <p:nvPicPr>
          <p:cNvPr id="1026" name="Picture 2" descr="Related image">
            <a:extLst>
              <a:ext uri="{FF2B5EF4-FFF2-40B4-BE49-F238E27FC236}">
                <a16:creationId xmlns:a16="http://schemas.microsoft.com/office/drawing/2014/main" id="{41E5EA89-5EEB-42D4-9B7E-0AB38F17F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1" y="2555183"/>
            <a:ext cx="5705475"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209FB295-A47B-45D6-B95C-CD8CAF7D76C3}"/>
              </a:ext>
            </a:extLst>
          </p:cNvPr>
          <p:cNvSpPr/>
          <p:nvPr/>
        </p:nvSpPr>
        <p:spPr>
          <a:xfrm>
            <a:off x="2816096" y="995507"/>
            <a:ext cx="3834063" cy="2326106"/>
          </a:xfrm>
          <a:prstGeom prst="wedgeEllipseCallout">
            <a:avLst>
              <a:gd name="adj1" fmla="val 44989"/>
              <a:gd name="adj2" fmla="val 15093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chemeClr val="tx1"/>
                </a:solidFill>
              </a:rPr>
              <a:t>Is robotic milking ethical?</a:t>
            </a:r>
          </a:p>
        </p:txBody>
      </p:sp>
      <p:sp>
        <p:nvSpPr>
          <p:cNvPr id="10" name="Speech Bubble: Oval 9">
            <a:extLst>
              <a:ext uri="{FF2B5EF4-FFF2-40B4-BE49-F238E27FC236}">
                <a16:creationId xmlns:a16="http://schemas.microsoft.com/office/drawing/2014/main" id="{705C4CB0-59D8-4F54-8AB4-190A5C7719D3}"/>
              </a:ext>
            </a:extLst>
          </p:cNvPr>
          <p:cNvSpPr/>
          <p:nvPr/>
        </p:nvSpPr>
        <p:spPr>
          <a:xfrm>
            <a:off x="4990032" y="94666"/>
            <a:ext cx="5016140" cy="3592954"/>
          </a:xfrm>
          <a:prstGeom prst="wedgeEllipseCallout">
            <a:avLst>
              <a:gd name="adj1" fmla="val -74993"/>
              <a:gd name="adj2" fmla="val 930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dirty="0">
              <a:solidFill>
                <a:schemeClr val="tx1"/>
              </a:solidFill>
            </a:endParaRPr>
          </a:p>
          <a:p>
            <a:pPr algn="ctr"/>
            <a:r>
              <a:rPr lang="en-IE" sz="2400" dirty="0">
                <a:solidFill>
                  <a:schemeClr val="tx1"/>
                </a:solidFill>
              </a:rPr>
              <a:t>Of course, you will not be harmed in any way! You will be more settled and happier. Your farmer will be more relaxed and will have more time to concentrate on your health!</a:t>
            </a:r>
            <a:endParaRPr lang="en-IE" sz="3200" dirty="0">
              <a:solidFill>
                <a:schemeClr val="tx1"/>
              </a:solidFill>
            </a:endParaRPr>
          </a:p>
          <a:p>
            <a:pPr algn="ctr"/>
            <a:endParaRPr lang="en-IE" sz="3200" dirty="0">
              <a:solidFill>
                <a:schemeClr val="tx1"/>
              </a:solidFill>
            </a:endParaRPr>
          </a:p>
        </p:txBody>
      </p:sp>
    </p:spTree>
    <p:extLst>
      <p:ext uri="{BB962C8B-B14F-4D97-AF65-F5344CB8AC3E}">
        <p14:creationId xmlns:p14="http://schemas.microsoft.com/office/powerpoint/2010/main" val="228157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1077218"/>
          </a:xfrm>
          <a:prstGeom prst="rect">
            <a:avLst/>
          </a:prstGeom>
          <a:noFill/>
        </p:spPr>
        <p:txBody>
          <a:bodyPr wrap="square" rtlCol="0">
            <a:spAutoFit/>
          </a:bodyPr>
          <a:lstStyle/>
          <a:p>
            <a:pPr algn="ctr"/>
            <a:r>
              <a:rPr lang="en-IE" sz="3200" b="1" u="sng" dirty="0"/>
              <a:t>AMS Impacts on Cow Health and Welfare </a:t>
            </a:r>
          </a:p>
          <a:p>
            <a:pPr marL="457200" indent="-457200" algn="ctr">
              <a:buFont typeface="Arial" panose="020B0604020202020204" pitchFamily="34" charset="0"/>
              <a:buChar char="•"/>
            </a:pPr>
            <a:endParaRPr lang="en-IE"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14FEADF-D88D-411E-98EF-D8F6D0532972}"/>
              </a:ext>
            </a:extLst>
          </p:cNvPr>
          <p:cNvPicPr>
            <a:picLocks noChangeAspect="1"/>
          </p:cNvPicPr>
          <p:nvPr/>
        </p:nvPicPr>
        <p:blipFill>
          <a:blip r:embed="rId3"/>
          <a:stretch>
            <a:fillRect/>
          </a:stretch>
        </p:blipFill>
        <p:spPr>
          <a:xfrm>
            <a:off x="-2918192" y="3518690"/>
            <a:ext cx="8601395" cy="6857999"/>
          </a:xfrm>
          <a:prstGeom prst="rect">
            <a:avLst/>
          </a:prstGeom>
        </p:spPr>
      </p:pic>
      <p:sp>
        <p:nvSpPr>
          <p:cNvPr id="5" name="Thought Bubble: Cloud 4">
            <a:extLst>
              <a:ext uri="{FF2B5EF4-FFF2-40B4-BE49-F238E27FC236}">
                <a16:creationId xmlns:a16="http://schemas.microsoft.com/office/drawing/2014/main" id="{74545A12-B413-4449-959C-616A288B16F6}"/>
              </a:ext>
            </a:extLst>
          </p:cNvPr>
          <p:cNvSpPr/>
          <p:nvPr/>
        </p:nvSpPr>
        <p:spPr>
          <a:xfrm>
            <a:off x="4135272" y="696038"/>
            <a:ext cx="7656393" cy="3179926"/>
          </a:xfrm>
          <a:prstGeom prst="cloudCallout">
            <a:avLst>
              <a:gd name="adj1" fmla="val -40281"/>
              <a:gd name="adj2" fmla="val 62618"/>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solidFill>
                  <a:schemeClr val="tx1"/>
                </a:solidFill>
              </a:rPr>
              <a:t>I am a happy free range cow!</a:t>
            </a:r>
          </a:p>
          <a:p>
            <a:pPr algn="ctr"/>
            <a:r>
              <a:rPr lang="en-IE" sz="2000" dirty="0">
                <a:solidFill>
                  <a:schemeClr val="tx1"/>
                </a:solidFill>
              </a:rPr>
              <a:t>I choose when to be milked, I am not forced into milking twice a day.</a:t>
            </a:r>
          </a:p>
          <a:p>
            <a:pPr algn="ctr"/>
            <a:r>
              <a:rPr lang="en-IE" sz="2000" dirty="0">
                <a:solidFill>
                  <a:schemeClr val="tx1"/>
                </a:solidFill>
              </a:rPr>
              <a:t>A robot will never take over from my farmer!</a:t>
            </a:r>
          </a:p>
          <a:p>
            <a:pPr algn="ctr"/>
            <a:r>
              <a:rPr lang="en-IE" sz="2000" dirty="0">
                <a:solidFill>
                  <a:schemeClr val="tx1"/>
                </a:solidFill>
              </a:rPr>
              <a:t>The robot give the farmer lots of information which help him to look after me!</a:t>
            </a:r>
          </a:p>
        </p:txBody>
      </p:sp>
    </p:spTree>
    <p:extLst>
      <p:ext uri="{BB962C8B-B14F-4D97-AF65-F5344CB8AC3E}">
        <p14:creationId xmlns:p14="http://schemas.microsoft.com/office/powerpoint/2010/main" val="1470726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9A569D-767F-4293-9F63-0950AD284A6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23593DA-1210-42E2-919F-FA7B7DD4B153}"/>
              </a:ext>
            </a:extLst>
          </p:cNvPr>
          <p:cNvSpPr txBox="1"/>
          <p:nvPr/>
        </p:nvSpPr>
        <p:spPr>
          <a:xfrm>
            <a:off x="0" y="417094"/>
            <a:ext cx="12192000" cy="3816429"/>
          </a:xfrm>
          <a:prstGeom prst="rect">
            <a:avLst/>
          </a:prstGeom>
          <a:noFill/>
        </p:spPr>
        <p:txBody>
          <a:bodyPr wrap="square" rtlCol="0">
            <a:spAutoFit/>
          </a:bodyPr>
          <a:lstStyle/>
          <a:p>
            <a:pPr algn="ctr"/>
            <a:r>
              <a:rPr lang="en-IE" sz="3200" b="1" u="sng" dirty="0"/>
              <a:t>Dairy Farming in Ireland</a:t>
            </a:r>
          </a:p>
          <a:p>
            <a:pPr algn="ctr"/>
            <a:r>
              <a:rPr lang="en-IE" sz="3200" dirty="0" smtClean="0"/>
              <a:t>Ireland is </a:t>
            </a:r>
            <a:r>
              <a:rPr lang="en-IE" sz="3200" dirty="0"/>
              <a:t>one of the world’s biggest milk </a:t>
            </a:r>
            <a:r>
              <a:rPr lang="en-IE" sz="3200" dirty="0" smtClean="0"/>
              <a:t>producers</a:t>
            </a:r>
            <a:r>
              <a:rPr lang="en-IE" sz="3200" dirty="0"/>
              <a:t>.</a:t>
            </a:r>
            <a:endParaRPr lang="en-IE" sz="3200" dirty="0" smtClean="0"/>
          </a:p>
          <a:p>
            <a:pPr algn="ctr"/>
            <a:r>
              <a:rPr lang="en-IE" sz="3200" dirty="0" smtClean="0"/>
              <a:t>Ireland has</a:t>
            </a:r>
            <a:endParaRPr lang="en-IE" sz="3200" dirty="0"/>
          </a:p>
          <a:p>
            <a:pPr marL="457200" indent="-457200" algn="ctr">
              <a:buFont typeface="Arial" panose="020B0604020202020204" pitchFamily="34" charset="0"/>
              <a:buChar char="•"/>
            </a:pPr>
            <a:r>
              <a:rPr lang="en-IE" sz="3200" dirty="0"/>
              <a:t>Temperate climate</a:t>
            </a:r>
          </a:p>
          <a:p>
            <a:pPr marL="457200" indent="-457200" algn="ctr">
              <a:buFont typeface="Arial" panose="020B0604020202020204" pitchFamily="34" charset="0"/>
              <a:buChar char="•"/>
            </a:pPr>
            <a:r>
              <a:rPr lang="en-IE" sz="3200" dirty="0"/>
              <a:t>Grass growing ability</a:t>
            </a:r>
          </a:p>
          <a:p>
            <a:pPr marL="457200" indent="-457200" algn="ctr">
              <a:buFont typeface="Arial" panose="020B0604020202020204" pitchFamily="34" charset="0"/>
              <a:buChar char="•"/>
            </a:pPr>
            <a:r>
              <a:rPr lang="en-IE" sz="3200" dirty="0"/>
              <a:t>Dairying tradition</a:t>
            </a:r>
          </a:p>
          <a:p>
            <a:pPr marL="457200" indent="-457200" algn="ctr">
              <a:buFont typeface="Arial" panose="020B0604020202020204" pitchFamily="34" charset="0"/>
              <a:buChar char="•"/>
            </a:pPr>
            <a:endParaRPr lang="en-IE" sz="3200" dirty="0">
              <a:effectLst>
                <a:outerShdw blurRad="38100" dist="38100" dir="2700000" algn="tl">
                  <a:srgbClr val="000000">
                    <a:alpha val="43137"/>
                  </a:srgbClr>
                </a:outerShdw>
              </a:effectLst>
            </a:endParaRPr>
          </a:p>
          <a:p>
            <a:pPr algn="ctr"/>
            <a:endParaRPr lang="en-IE" dirty="0"/>
          </a:p>
        </p:txBody>
      </p:sp>
      <p:pic>
        <p:nvPicPr>
          <p:cNvPr id="2056" name="Picture 8" descr="Image result for cow png">
            <a:extLst>
              <a:ext uri="{FF2B5EF4-FFF2-40B4-BE49-F238E27FC236}">
                <a16:creationId xmlns:a16="http://schemas.microsoft.com/office/drawing/2014/main" id="{B4360DDE-C418-405B-886F-7B64FE2EB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71791" y="2510294"/>
            <a:ext cx="4320209" cy="34464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person, child, holding, young&#10;&#10;Description generated with high confidence">
            <a:extLst>
              <a:ext uri="{FF2B5EF4-FFF2-40B4-BE49-F238E27FC236}">
                <a16:creationId xmlns:a16="http://schemas.microsoft.com/office/drawing/2014/main" id="{842B01C8-A54E-4549-A3D8-BA0F91C11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64" y="1883367"/>
            <a:ext cx="3393178" cy="5534504"/>
          </a:xfrm>
          <a:prstGeom prst="rect">
            <a:avLst/>
          </a:prstGeom>
        </p:spPr>
      </p:pic>
    </p:spTree>
    <p:extLst>
      <p:ext uri="{BB962C8B-B14F-4D97-AF65-F5344CB8AC3E}">
        <p14:creationId xmlns:p14="http://schemas.microsoft.com/office/powerpoint/2010/main" val="99120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3539430"/>
          </a:xfrm>
          <a:prstGeom prst="rect">
            <a:avLst/>
          </a:prstGeom>
          <a:noFill/>
        </p:spPr>
        <p:txBody>
          <a:bodyPr wrap="square" rtlCol="0">
            <a:spAutoFit/>
          </a:bodyPr>
          <a:lstStyle/>
          <a:p>
            <a:pPr algn="ctr"/>
            <a:r>
              <a:rPr lang="en-IE" sz="3200" b="1" u="sng" dirty="0"/>
              <a:t>Is Robotic Milking the future for Irish Dairy Farming?</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Growing numbers of farmers moving towards robotic </a:t>
            </a:r>
            <a:r>
              <a:rPr lang="en-IE" sz="3200" dirty="0" smtClean="0">
                <a:effectLst>
                  <a:outerShdw blurRad="38100" dist="38100" dir="2700000" algn="tl">
                    <a:srgbClr val="000000">
                      <a:alpha val="43137"/>
                    </a:srgbClr>
                  </a:outerShdw>
                </a:effectLst>
              </a:rPr>
              <a:t>milking</a:t>
            </a:r>
            <a:endParaRPr lang="en-IE" sz="3200" dirty="0">
              <a:effectLst>
                <a:outerShdw blurRad="38100" dist="38100" dir="2700000" algn="tl">
                  <a:srgbClr val="000000">
                    <a:alpha val="43137"/>
                  </a:srgbClr>
                </a:outerShdw>
              </a:effectLst>
            </a:endParaRP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Less stress for farmers</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90% of cows adapt quickly to robotic milking</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Incentive for young people</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Robots don’t get tired</a:t>
            </a:r>
          </a:p>
          <a:p>
            <a:pPr algn="ctr"/>
            <a:endParaRPr lang="en-IE"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73639A0-C26E-4655-9A8D-3EF02F1DC2C6}"/>
              </a:ext>
            </a:extLst>
          </p:cNvPr>
          <p:cNvPicPr>
            <a:picLocks noChangeAspect="1"/>
          </p:cNvPicPr>
          <p:nvPr/>
        </p:nvPicPr>
        <p:blipFill>
          <a:blip r:embed="rId3"/>
          <a:stretch>
            <a:fillRect/>
          </a:stretch>
        </p:blipFill>
        <p:spPr>
          <a:xfrm>
            <a:off x="0" y="1342468"/>
            <a:ext cx="3389670" cy="5535648"/>
          </a:xfrm>
          <a:prstGeom prst="rect">
            <a:avLst/>
          </a:prstGeom>
        </p:spPr>
      </p:pic>
    </p:spTree>
    <p:extLst>
      <p:ext uri="{BB962C8B-B14F-4D97-AF65-F5344CB8AC3E}">
        <p14:creationId xmlns:p14="http://schemas.microsoft.com/office/powerpoint/2010/main" val="2444729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2554545"/>
          </a:xfrm>
          <a:prstGeom prst="rect">
            <a:avLst/>
          </a:prstGeom>
          <a:noFill/>
        </p:spPr>
        <p:txBody>
          <a:bodyPr wrap="square" rtlCol="0">
            <a:spAutoFit/>
          </a:bodyPr>
          <a:lstStyle/>
          <a:p>
            <a:pPr algn="ctr"/>
            <a:r>
              <a:rPr lang="en-IE" sz="4000" dirty="0">
                <a:effectLst>
                  <a:outerShdw blurRad="38100" dist="38100" dir="2700000" algn="tl">
                    <a:srgbClr val="000000">
                      <a:alpha val="43137"/>
                    </a:srgbClr>
                  </a:outerShdw>
                </a:effectLst>
              </a:rPr>
              <a:t>It is envisaged that 20% of cows in the </a:t>
            </a:r>
          </a:p>
          <a:p>
            <a:pPr algn="ctr"/>
            <a:r>
              <a:rPr lang="en-IE" sz="4000" dirty="0">
                <a:effectLst>
                  <a:outerShdw blurRad="38100" dist="38100" dir="2700000" algn="tl">
                    <a:srgbClr val="000000">
                      <a:alpha val="43137"/>
                    </a:srgbClr>
                  </a:outerShdw>
                </a:effectLst>
              </a:rPr>
              <a:t>EU will be milked</a:t>
            </a:r>
          </a:p>
          <a:p>
            <a:pPr algn="ctr"/>
            <a:r>
              <a:rPr lang="en-IE" sz="4000" dirty="0">
                <a:effectLst>
                  <a:outerShdw blurRad="38100" dist="38100" dir="2700000" algn="tl">
                    <a:srgbClr val="000000">
                      <a:alpha val="43137"/>
                    </a:srgbClr>
                  </a:outerShdw>
                </a:effectLst>
              </a:rPr>
              <a:t>automatically by 2020 </a:t>
            </a:r>
          </a:p>
          <a:p>
            <a:pPr algn="ctr"/>
            <a:r>
              <a:rPr lang="en-IE" sz="4000" dirty="0">
                <a:effectLst>
                  <a:outerShdw blurRad="38100" dist="38100" dir="2700000" algn="tl">
                    <a:srgbClr val="000000">
                      <a:alpha val="43137"/>
                    </a:srgbClr>
                  </a:outerShdw>
                </a:effectLst>
              </a:rPr>
              <a:t>~</a:t>
            </a:r>
            <a:r>
              <a:rPr lang="en-IE" sz="4000" dirty="0" err="1">
                <a:effectLst>
                  <a:outerShdw blurRad="38100" dist="38100" dir="2700000" algn="tl">
                    <a:srgbClr val="000000">
                      <a:alpha val="43137"/>
                    </a:srgbClr>
                  </a:outerShdw>
                </a:effectLst>
              </a:rPr>
              <a:t>Teagasc</a:t>
            </a:r>
            <a:r>
              <a:rPr lang="en-IE" sz="4000" dirty="0">
                <a:effectLst>
                  <a:outerShdw blurRad="38100" dist="38100" dir="2700000" algn="tl">
                    <a:srgbClr val="000000">
                      <a:alpha val="43137"/>
                    </a:srgbClr>
                  </a:outerShdw>
                </a:effectLst>
              </a:rPr>
              <a:t>~</a:t>
            </a:r>
            <a:endParaRPr lang="en-IE" sz="4000" dirty="0"/>
          </a:p>
        </p:txBody>
      </p:sp>
      <p:pic>
        <p:nvPicPr>
          <p:cNvPr id="3" name="Picture 2">
            <a:extLst>
              <a:ext uri="{FF2B5EF4-FFF2-40B4-BE49-F238E27FC236}">
                <a16:creationId xmlns:a16="http://schemas.microsoft.com/office/drawing/2014/main" id="{273639A0-C26E-4655-9A8D-3EF02F1DC2C6}"/>
              </a:ext>
            </a:extLst>
          </p:cNvPr>
          <p:cNvPicPr>
            <a:picLocks noChangeAspect="1"/>
          </p:cNvPicPr>
          <p:nvPr/>
        </p:nvPicPr>
        <p:blipFill>
          <a:blip r:embed="rId3"/>
          <a:stretch>
            <a:fillRect/>
          </a:stretch>
        </p:blipFill>
        <p:spPr>
          <a:xfrm>
            <a:off x="0" y="1342468"/>
            <a:ext cx="3389670" cy="5535648"/>
          </a:xfrm>
          <a:prstGeom prst="rect">
            <a:avLst/>
          </a:prstGeom>
        </p:spPr>
      </p:pic>
      <p:sp>
        <p:nvSpPr>
          <p:cNvPr id="4" name="Thought Bubble: Cloud 3">
            <a:extLst>
              <a:ext uri="{FF2B5EF4-FFF2-40B4-BE49-F238E27FC236}">
                <a16:creationId xmlns:a16="http://schemas.microsoft.com/office/drawing/2014/main" id="{6E62D209-84D7-4523-9658-6E56E11FEA3F}"/>
              </a:ext>
            </a:extLst>
          </p:cNvPr>
          <p:cNvSpPr/>
          <p:nvPr/>
        </p:nvSpPr>
        <p:spPr>
          <a:xfrm>
            <a:off x="3794078" y="422885"/>
            <a:ext cx="5513695" cy="1815348"/>
          </a:xfrm>
          <a:prstGeom prst="cloudCallout">
            <a:avLst>
              <a:gd name="adj1" fmla="val -78259"/>
              <a:gd name="adj2" fmla="val 286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solidFill>
                  <a:schemeClr val="tx1"/>
                </a:solidFill>
              </a:rPr>
              <a:t>Will all cows be milked by robots when I am a farmer?</a:t>
            </a:r>
            <a:endParaRPr lang="en-IE" sz="2000" dirty="0"/>
          </a:p>
        </p:txBody>
      </p:sp>
    </p:spTree>
    <p:extLst>
      <p:ext uri="{BB962C8B-B14F-4D97-AF65-F5344CB8AC3E}">
        <p14:creationId xmlns:p14="http://schemas.microsoft.com/office/powerpoint/2010/main" val="3436834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F6EE0-3E28-4F27-B862-D85CAF17AB30}"/>
              </a:ext>
            </a:extLst>
          </p:cNvPr>
          <p:cNvPicPr>
            <a:picLocks noChangeAspect="1"/>
          </p:cNvPicPr>
          <p:nvPr/>
        </p:nvPicPr>
        <p:blipFill>
          <a:blip r:embed="rId4"/>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8E916B16-AA4F-419D-8D9B-3BB4B0E211BD}"/>
              </a:ext>
            </a:extLst>
          </p:cNvPr>
          <p:cNvPicPr>
            <a:picLocks noChangeAspect="1"/>
          </p:cNvPicPr>
          <p:nvPr/>
        </p:nvPicPr>
        <p:blipFill>
          <a:blip r:embed="rId5"/>
          <a:stretch>
            <a:fillRect/>
          </a:stretch>
        </p:blipFill>
        <p:spPr>
          <a:xfrm>
            <a:off x="-639366" y="2458255"/>
            <a:ext cx="5706351" cy="4572396"/>
          </a:xfrm>
          <a:prstGeom prst="rect">
            <a:avLst/>
          </a:prstGeom>
        </p:spPr>
      </p:pic>
      <p:pic>
        <p:nvPicPr>
          <p:cNvPr id="4" name="Picture 3">
            <a:extLst>
              <a:ext uri="{FF2B5EF4-FFF2-40B4-BE49-F238E27FC236}">
                <a16:creationId xmlns:a16="http://schemas.microsoft.com/office/drawing/2014/main" id="{D7C18B17-E3BF-4805-8877-9906D99AAE8B}"/>
              </a:ext>
            </a:extLst>
          </p:cNvPr>
          <p:cNvPicPr>
            <a:picLocks noChangeAspect="1"/>
          </p:cNvPicPr>
          <p:nvPr/>
        </p:nvPicPr>
        <p:blipFill>
          <a:blip r:embed="rId6"/>
          <a:stretch>
            <a:fillRect/>
          </a:stretch>
        </p:blipFill>
        <p:spPr>
          <a:xfrm flipH="1">
            <a:off x="6812750" y="2037347"/>
            <a:ext cx="5225977" cy="4166736"/>
          </a:xfrm>
          <a:prstGeom prst="rect">
            <a:avLst/>
          </a:prstGeom>
        </p:spPr>
      </p:pic>
      <p:sp>
        <p:nvSpPr>
          <p:cNvPr id="5" name="Cloud 4">
            <a:extLst>
              <a:ext uri="{FF2B5EF4-FFF2-40B4-BE49-F238E27FC236}">
                <a16:creationId xmlns:a16="http://schemas.microsoft.com/office/drawing/2014/main" id="{E36B9A47-6172-49BF-9D77-B155F8501249}"/>
              </a:ext>
            </a:extLst>
          </p:cNvPr>
          <p:cNvSpPr/>
          <p:nvPr/>
        </p:nvSpPr>
        <p:spPr>
          <a:xfrm>
            <a:off x="2825538" y="176463"/>
            <a:ext cx="4636168" cy="269507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solidFill>
                  <a:schemeClr val="tx1"/>
                </a:solidFill>
              </a:rPr>
              <a:t>Thank You</a:t>
            </a:r>
          </a:p>
          <a:p>
            <a:pPr algn="ctr"/>
            <a:r>
              <a:rPr lang="en-IE" sz="3200" dirty="0">
                <a:solidFill>
                  <a:schemeClr val="tx1"/>
                </a:solidFill>
              </a:rPr>
              <a:t>From</a:t>
            </a:r>
          </a:p>
          <a:p>
            <a:pPr algn="ctr"/>
            <a:r>
              <a:rPr lang="en-IE" sz="3200" dirty="0">
                <a:solidFill>
                  <a:schemeClr val="tx1"/>
                </a:solidFill>
              </a:rPr>
              <a:t>Team </a:t>
            </a:r>
            <a:r>
              <a:rPr lang="en-IE" sz="3200" dirty="0" err="1">
                <a:solidFill>
                  <a:schemeClr val="tx1"/>
                </a:solidFill>
              </a:rPr>
              <a:t>Clobot</a:t>
            </a:r>
            <a:r>
              <a:rPr lang="en-IE" sz="3200" dirty="0">
                <a:solidFill>
                  <a:schemeClr val="tx1"/>
                </a:solidFill>
              </a:rPr>
              <a:t>!</a:t>
            </a:r>
            <a:r>
              <a:rPr lang="en-IE" dirty="0"/>
              <a:t>!</a:t>
            </a:r>
          </a:p>
        </p:txBody>
      </p:sp>
      <p:pic>
        <p:nvPicPr>
          <p:cNvPr id="6" name="videoplayback (4)">
            <a:hlinkClick r:id="" action="ppaction://media"/>
            <a:extLst>
              <a:ext uri="{FF2B5EF4-FFF2-40B4-BE49-F238E27FC236}">
                <a16:creationId xmlns:a16="http://schemas.microsoft.com/office/drawing/2014/main" id="{F4A9F54A-1DD4-4013-89C1-2244195F4ECF}"/>
              </a:ext>
            </a:extLst>
          </p:cNvPr>
          <p:cNvPicPr>
            <a:picLocks noChangeAspect="1"/>
          </p:cNvPicPr>
          <p:nvPr>
            <a:audioFile r:link="rId1"/>
            <p:extLst>
              <p:ext uri="{DAA4B4D4-6D71-4841-9C94-3DE7FCFB9230}">
                <p14:media xmlns:p14="http://schemas.microsoft.com/office/powerpoint/2010/main" r:embed="rId2">
                  <p14:trim st="2267" end="8451.492"/>
                </p14:media>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7530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5" fill="hold"/>
                                        <p:tgtEl>
                                          <p:spTgt spid="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2A3FA0-51F3-4C8D-AB36-BC82421198A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2730458-393A-40B9-B3D9-F3AA958E57B8}"/>
              </a:ext>
            </a:extLst>
          </p:cNvPr>
          <p:cNvSpPr txBox="1"/>
          <p:nvPr/>
        </p:nvSpPr>
        <p:spPr>
          <a:xfrm>
            <a:off x="0" y="4375974"/>
            <a:ext cx="12192000" cy="3016210"/>
          </a:xfrm>
          <a:prstGeom prst="rect">
            <a:avLst/>
          </a:prstGeom>
          <a:noFill/>
        </p:spPr>
        <p:txBody>
          <a:bodyPr wrap="square" rtlCol="0">
            <a:spAutoFit/>
          </a:bodyPr>
          <a:lstStyle/>
          <a:p>
            <a:pPr marL="457200" indent="-457200" algn="ctr">
              <a:buFont typeface="Arial" panose="020B0604020202020204" pitchFamily="34" charset="0"/>
              <a:buChar char="•"/>
            </a:pPr>
            <a:r>
              <a:rPr lang="en-IE" sz="2800" dirty="0">
                <a:solidFill>
                  <a:schemeClr val="bg1"/>
                </a:solidFill>
              </a:rPr>
              <a:t>Cows were milked by hand twice a day</a:t>
            </a:r>
          </a:p>
          <a:p>
            <a:pPr marL="457200" indent="-457200" algn="ctr">
              <a:buFont typeface="Arial" panose="020B0604020202020204" pitchFamily="34" charset="0"/>
              <a:buChar char="•"/>
            </a:pPr>
            <a:r>
              <a:rPr lang="en-IE" sz="2800" dirty="0">
                <a:solidFill>
                  <a:schemeClr val="bg1"/>
                </a:solidFill>
              </a:rPr>
              <a:t>Difficult work</a:t>
            </a:r>
          </a:p>
          <a:p>
            <a:pPr marL="457200" indent="-457200" algn="ctr">
              <a:buFont typeface="Arial" panose="020B0604020202020204" pitchFamily="34" charset="0"/>
              <a:buChar char="•"/>
            </a:pPr>
            <a:r>
              <a:rPr lang="en-IE" sz="2800" dirty="0">
                <a:solidFill>
                  <a:schemeClr val="bg1"/>
                </a:solidFill>
              </a:rPr>
              <a:t>Time consuming</a:t>
            </a:r>
          </a:p>
          <a:p>
            <a:pPr marL="457200" indent="-457200" algn="ctr">
              <a:buFont typeface="Arial" panose="020B0604020202020204" pitchFamily="34" charset="0"/>
              <a:buChar char="•"/>
            </a:pPr>
            <a:r>
              <a:rPr lang="en-IE" sz="2800" dirty="0">
                <a:solidFill>
                  <a:schemeClr val="bg1"/>
                </a:solidFill>
              </a:rPr>
              <a:t>Farmers sat on a low stool </a:t>
            </a:r>
          </a:p>
          <a:p>
            <a:pPr marL="457200" indent="-457200" algn="ctr">
              <a:buFont typeface="Arial" panose="020B0604020202020204" pitchFamily="34" charset="0"/>
              <a:buChar char="•"/>
            </a:pPr>
            <a:r>
              <a:rPr lang="en-IE" sz="2800" dirty="0">
                <a:solidFill>
                  <a:schemeClr val="bg1"/>
                </a:solidFill>
              </a:rPr>
              <a:t>Milk was collected in a bucket</a:t>
            </a:r>
          </a:p>
          <a:p>
            <a:pPr algn="ctr"/>
            <a:endParaRPr lang="en-IE" sz="3200" dirty="0">
              <a:effectLst>
                <a:outerShdw blurRad="38100" dist="38100" dir="2700000" algn="tl">
                  <a:srgbClr val="000000">
                    <a:alpha val="43137"/>
                  </a:srgbClr>
                </a:outerShdw>
              </a:effectLst>
            </a:endParaRPr>
          </a:p>
          <a:p>
            <a:pPr algn="ctr"/>
            <a:endParaRPr lang="en-IE" dirty="0"/>
          </a:p>
        </p:txBody>
      </p:sp>
      <p:sp>
        <p:nvSpPr>
          <p:cNvPr id="3" name="TextBox 2">
            <a:extLst>
              <a:ext uri="{FF2B5EF4-FFF2-40B4-BE49-F238E27FC236}">
                <a16:creationId xmlns:a16="http://schemas.microsoft.com/office/drawing/2014/main" id="{2D4CA2BD-AE14-4E79-AE4A-6D92B9D5353C}"/>
              </a:ext>
            </a:extLst>
          </p:cNvPr>
          <p:cNvSpPr txBox="1"/>
          <p:nvPr/>
        </p:nvSpPr>
        <p:spPr>
          <a:xfrm>
            <a:off x="0" y="-1"/>
            <a:ext cx="12192000" cy="584775"/>
          </a:xfrm>
          <a:prstGeom prst="rect">
            <a:avLst/>
          </a:prstGeom>
          <a:noFill/>
        </p:spPr>
        <p:txBody>
          <a:bodyPr wrap="square" rtlCol="0">
            <a:spAutoFit/>
          </a:bodyPr>
          <a:lstStyle/>
          <a:p>
            <a:pPr algn="ctr"/>
            <a:r>
              <a:rPr lang="en-IE" sz="3200" b="1" u="sng" dirty="0"/>
              <a:t>Milking by Hand</a:t>
            </a:r>
          </a:p>
        </p:txBody>
      </p:sp>
      <p:pic>
        <p:nvPicPr>
          <p:cNvPr id="4" name="Picture 3">
            <a:extLst>
              <a:ext uri="{FF2B5EF4-FFF2-40B4-BE49-F238E27FC236}">
                <a16:creationId xmlns:a16="http://schemas.microsoft.com/office/drawing/2014/main" id="{3684D7B9-21DD-4C6E-9F1D-12310AB5F152}"/>
              </a:ext>
            </a:extLst>
          </p:cNvPr>
          <p:cNvPicPr>
            <a:picLocks noChangeAspect="1"/>
          </p:cNvPicPr>
          <p:nvPr/>
        </p:nvPicPr>
        <p:blipFill>
          <a:blip r:embed="rId3"/>
          <a:stretch>
            <a:fillRect/>
          </a:stretch>
        </p:blipFill>
        <p:spPr>
          <a:xfrm>
            <a:off x="618624" y="1189873"/>
            <a:ext cx="4306302" cy="2876610"/>
          </a:xfrm>
          <a:prstGeom prst="cloud">
            <a:avLst/>
          </a:prstGeom>
        </p:spPr>
      </p:pic>
      <p:pic>
        <p:nvPicPr>
          <p:cNvPr id="5" name="Picture 4">
            <a:extLst>
              <a:ext uri="{FF2B5EF4-FFF2-40B4-BE49-F238E27FC236}">
                <a16:creationId xmlns:a16="http://schemas.microsoft.com/office/drawing/2014/main" id="{A6CE23F2-F1A7-4C88-97BD-AA5DD2CED6B8}"/>
              </a:ext>
            </a:extLst>
          </p:cNvPr>
          <p:cNvPicPr>
            <a:picLocks noChangeAspect="1"/>
          </p:cNvPicPr>
          <p:nvPr/>
        </p:nvPicPr>
        <p:blipFill>
          <a:blip r:embed="rId4"/>
          <a:stretch>
            <a:fillRect/>
          </a:stretch>
        </p:blipFill>
        <p:spPr>
          <a:xfrm>
            <a:off x="7267076" y="260390"/>
            <a:ext cx="4588039" cy="3441029"/>
          </a:xfrm>
          <a:prstGeom prst="cloud">
            <a:avLst/>
          </a:prstGeom>
        </p:spPr>
      </p:pic>
    </p:spTree>
    <p:extLst>
      <p:ext uri="{BB962C8B-B14F-4D97-AF65-F5344CB8AC3E}">
        <p14:creationId xmlns:p14="http://schemas.microsoft.com/office/powerpoint/2010/main" val="49295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4178BE-4A0C-43C4-AE98-486E77113337}"/>
              </a:ext>
            </a:extLst>
          </p:cNvPr>
          <p:cNvPicPr>
            <a:picLocks noChangeAspect="1"/>
          </p:cNvPicPr>
          <p:nvPr/>
        </p:nvPicPr>
        <p:blipFill>
          <a:blip r:embed="rId2"/>
          <a:stretch>
            <a:fillRect/>
          </a:stretch>
        </p:blipFill>
        <p:spPr>
          <a:xfrm>
            <a:off x="0" y="1"/>
            <a:ext cx="12192000" cy="6857999"/>
          </a:xfrm>
          <a:prstGeom prst="rect">
            <a:avLst/>
          </a:prstGeom>
        </p:spPr>
      </p:pic>
      <p:pic>
        <p:nvPicPr>
          <p:cNvPr id="9" name="Picture 8">
            <a:extLst>
              <a:ext uri="{FF2B5EF4-FFF2-40B4-BE49-F238E27FC236}">
                <a16:creationId xmlns:a16="http://schemas.microsoft.com/office/drawing/2014/main" id="{DB6FCD05-2168-4DC2-9676-ADC8BE5EDC31}"/>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7672137" y="1343526"/>
            <a:ext cx="5129463" cy="5129463"/>
          </a:xfrm>
          <a:prstGeom prst="rect">
            <a:avLst/>
          </a:prstGeom>
        </p:spPr>
      </p:pic>
      <p:pic>
        <p:nvPicPr>
          <p:cNvPr id="10" name="Picture 9">
            <a:extLst>
              <a:ext uri="{FF2B5EF4-FFF2-40B4-BE49-F238E27FC236}">
                <a16:creationId xmlns:a16="http://schemas.microsoft.com/office/drawing/2014/main" id="{83E08CC9-9305-4033-8C66-5D97018A8216}"/>
              </a:ext>
            </a:extLst>
          </p:cNvPr>
          <p:cNvPicPr>
            <a:picLocks noChangeAspect="1"/>
          </p:cNvPicPr>
          <p:nvPr/>
        </p:nvPicPr>
        <p:blipFill>
          <a:blip r:embed="rId4"/>
          <a:stretch>
            <a:fillRect/>
          </a:stretch>
        </p:blipFill>
        <p:spPr>
          <a:xfrm>
            <a:off x="9343349" y="1740939"/>
            <a:ext cx="1787039" cy="1950961"/>
          </a:xfrm>
          <a:prstGeom prst="rect">
            <a:avLst/>
          </a:prstGeom>
          <a:ln>
            <a:noFill/>
          </a:ln>
          <a:effectLst>
            <a:outerShdw blurRad="184150" dist="241300" dir="11520000" sx="110000" sy="110000" algn="ctr">
              <a:srgbClr val="000000">
                <a:alpha val="18000"/>
              </a:srgbClr>
            </a:outerShdw>
          </a:effectLst>
          <a:scene3d>
            <a:camera prst="perspectiveLeft"/>
            <a:lightRig rig="threePt" dir="t"/>
          </a:scene3d>
        </p:spPr>
      </p:pic>
      <p:pic>
        <p:nvPicPr>
          <p:cNvPr id="11" name="Picture 8" descr="Image result for cow png">
            <a:extLst>
              <a:ext uri="{FF2B5EF4-FFF2-40B4-BE49-F238E27FC236}">
                <a16:creationId xmlns:a16="http://schemas.microsoft.com/office/drawing/2014/main" id="{C9ED7139-8C5A-43E7-8FC4-8C5422FC1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611" y="2326093"/>
            <a:ext cx="5439531" cy="43394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62BA3A-DF09-4021-A342-2A7EBA6A0ADB}"/>
              </a:ext>
            </a:extLst>
          </p:cNvPr>
          <p:cNvSpPr txBox="1"/>
          <p:nvPr/>
        </p:nvSpPr>
        <p:spPr>
          <a:xfrm>
            <a:off x="0" y="220943"/>
            <a:ext cx="12192000" cy="3323987"/>
          </a:xfrm>
          <a:prstGeom prst="rect">
            <a:avLst/>
          </a:prstGeom>
          <a:noFill/>
        </p:spPr>
        <p:txBody>
          <a:bodyPr wrap="square" rtlCol="0">
            <a:spAutoFit/>
          </a:bodyPr>
          <a:lstStyle/>
          <a:p>
            <a:pPr algn="ctr"/>
            <a:r>
              <a:rPr lang="en-IE" sz="3200" b="1" u="sng" dirty="0"/>
              <a:t>Early Milking Machines</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First successful milking machine introduced as early as 1870</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Brutal</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Tubes inserted, teats forced open</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Increased infection </a:t>
            </a:r>
            <a:r>
              <a:rPr lang="en-IE" sz="3200" dirty="0" smtClean="0">
                <a:effectLst>
                  <a:outerShdw blurRad="38100" dist="38100" dir="2700000" algn="tl">
                    <a:srgbClr val="000000">
                      <a:alpha val="43137"/>
                    </a:srgbClr>
                  </a:outerShdw>
                </a:effectLst>
              </a:rPr>
              <a:t>risk for cows</a:t>
            </a:r>
            <a:endParaRPr lang="en-IE" sz="3200" dirty="0">
              <a:effectLst>
                <a:outerShdw blurRad="38100" dist="38100" dir="2700000" algn="tl">
                  <a:srgbClr val="000000">
                    <a:alpha val="43137"/>
                  </a:srgbClr>
                </a:outerShdw>
              </a:effectLst>
            </a:endParaRPr>
          </a:p>
          <a:p>
            <a:pPr algn="ctr"/>
            <a:endParaRPr lang="en-IE" sz="3200" dirty="0">
              <a:effectLst>
                <a:outerShdw blurRad="38100" dist="38100" dir="2700000" algn="tl">
                  <a:srgbClr val="000000">
                    <a:alpha val="43137"/>
                  </a:srgbClr>
                </a:outerShdw>
              </a:effectLst>
            </a:endParaRPr>
          </a:p>
          <a:p>
            <a:pPr algn="ctr"/>
            <a:endParaRPr lang="en-IE" dirty="0"/>
          </a:p>
        </p:txBody>
      </p:sp>
    </p:spTree>
    <p:extLst>
      <p:ext uri="{BB962C8B-B14F-4D97-AF65-F5344CB8AC3E}">
        <p14:creationId xmlns:p14="http://schemas.microsoft.com/office/powerpoint/2010/main" val="3817551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1E7FE39C-282C-4449-9EE0-50805C4EFD34}"/>
              </a:ext>
            </a:extLst>
          </p:cNvPr>
          <p:cNvPicPr>
            <a:picLocks noChangeAspect="1"/>
          </p:cNvPicPr>
          <p:nvPr/>
        </p:nvPicPr>
        <p:blipFill>
          <a:blip r:embed="rId3"/>
          <a:stretch>
            <a:fillRect/>
          </a:stretch>
        </p:blipFill>
        <p:spPr>
          <a:xfrm flipH="1">
            <a:off x="-944340" y="1336579"/>
            <a:ext cx="5127180" cy="5133277"/>
          </a:xfrm>
          <a:prstGeom prst="rect">
            <a:avLst/>
          </a:prstGeom>
        </p:spPr>
      </p:pic>
      <p:pic>
        <p:nvPicPr>
          <p:cNvPr id="4" name="Picture 3">
            <a:extLst>
              <a:ext uri="{FF2B5EF4-FFF2-40B4-BE49-F238E27FC236}">
                <a16:creationId xmlns:a16="http://schemas.microsoft.com/office/drawing/2014/main" id="{6B37065E-502C-4A7C-9F96-C1523CAF4335}"/>
              </a:ext>
            </a:extLst>
          </p:cNvPr>
          <p:cNvPicPr>
            <a:picLocks noChangeAspect="1"/>
          </p:cNvPicPr>
          <p:nvPr/>
        </p:nvPicPr>
        <p:blipFill>
          <a:blip r:embed="rId4"/>
          <a:stretch>
            <a:fillRect/>
          </a:stretch>
        </p:blipFill>
        <p:spPr>
          <a:xfrm rot="21440689">
            <a:off x="601298" y="1585395"/>
            <a:ext cx="2035904" cy="2187619"/>
          </a:xfrm>
          <a:prstGeom prst="rect">
            <a:avLst/>
          </a:prstGeom>
          <a:scene3d>
            <a:camera prst="perspectiveRight"/>
            <a:lightRig rig="threePt" dir="t"/>
          </a:scene3d>
        </p:spPr>
      </p:pic>
      <p:pic>
        <p:nvPicPr>
          <p:cNvPr id="5" name="Picture 8" descr="Image result for cow png">
            <a:extLst>
              <a:ext uri="{FF2B5EF4-FFF2-40B4-BE49-F238E27FC236}">
                <a16:creationId xmlns:a16="http://schemas.microsoft.com/office/drawing/2014/main" id="{3E1829A9-575D-4F83-A5FA-32E0E344F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07414" y="2333288"/>
            <a:ext cx="5439531" cy="4339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2339102"/>
          </a:xfrm>
          <a:prstGeom prst="rect">
            <a:avLst/>
          </a:prstGeom>
          <a:noFill/>
        </p:spPr>
        <p:txBody>
          <a:bodyPr wrap="square" rtlCol="0">
            <a:spAutoFit/>
          </a:bodyPr>
          <a:lstStyle/>
          <a:p>
            <a:pPr algn="ctr"/>
            <a:r>
              <a:rPr lang="en-IE" sz="3200" b="1" u="sng" dirty="0"/>
              <a:t>Advances in Milking Machines</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Surge </a:t>
            </a:r>
            <a:r>
              <a:rPr lang="en-IE" sz="3200" dirty="0" err="1">
                <a:effectLst>
                  <a:outerShdw blurRad="38100" dist="38100" dir="2700000" algn="tl">
                    <a:srgbClr val="000000">
                      <a:alpha val="43137"/>
                    </a:srgbClr>
                  </a:outerShdw>
                </a:effectLst>
              </a:rPr>
              <a:t>Milker</a:t>
            </a:r>
            <a:r>
              <a:rPr lang="en-IE" sz="3200" dirty="0">
                <a:effectLst>
                  <a:outerShdw blurRad="38100" dist="38100" dir="2700000" algn="tl">
                    <a:srgbClr val="000000">
                      <a:alpha val="43137"/>
                    </a:srgbClr>
                  </a:outerShdw>
                </a:effectLst>
              </a:rPr>
              <a:t> – Herbert </a:t>
            </a:r>
            <a:r>
              <a:rPr lang="en-IE" sz="3200" dirty="0" err="1">
                <a:effectLst>
                  <a:outerShdw blurRad="38100" dist="38100" dir="2700000" algn="tl">
                    <a:srgbClr val="000000">
                      <a:alpha val="43137"/>
                    </a:srgbClr>
                  </a:outerShdw>
                </a:effectLst>
              </a:rPr>
              <a:t>McCornack</a:t>
            </a:r>
            <a:r>
              <a:rPr lang="en-IE" sz="3200" dirty="0">
                <a:effectLst>
                  <a:outerShdw blurRad="38100" dist="38100" dir="2700000" algn="tl">
                    <a:srgbClr val="000000">
                      <a:alpha val="43137"/>
                    </a:srgbClr>
                  </a:outerShdw>
                </a:effectLst>
              </a:rPr>
              <a:t>, 1922</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Pulsating tug and pull movement – similar to a calf</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Easy to clean and sanitise</a:t>
            </a:r>
          </a:p>
          <a:p>
            <a:pPr algn="ctr"/>
            <a:endParaRPr lang="en-IE" dirty="0"/>
          </a:p>
        </p:txBody>
      </p:sp>
    </p:spTree>
    <p:extLst>
      <p:ext uri="{BB962C8B-B14F-4D97-AF65-F5344CB8AC3E}">
        <p14:creationId xmlns:p14="http://schemas.microsoft.com/office/powerpoint/2010/main" val="4283012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2A3FA0-51F3-4C8D-AB36-BC82421198A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2730458-393A-40B9-B3D9-F3AA958E57B8}"/>
              </a:ext>
            </a:extLst>
          </p:cNvPr>
          <p:cNvSpPr txBox="1"/>
          <p:nvPr/>
        </p:nvSpPr>
        <p:spPr>
          <a:xfrm>
            <a:off x="0" y="4375974"/>
            <a:ext cx="12192000" cy="2554545"/>
          </a:xfrm>
          <a:prstGeom prst="rect">
            <a:avLst/>
          </a:prstGeom>
          <a:noFill/>
        </p:spPr>
        <p:txBody>
          <a:bodyPr wrap="square" rtlCol="0">
            <a:spAutoFit/>
          </a:bodyPr>
          <a:lstStyle/>
          <a:p>
            <a:pPr marL="457200" indent="-457200" algn="ctr">
              <a:buFont typeface="Arial" panose="020B0604020202020204" pitchFamily="34" charset="0"/>
              <a:buChar char="•"/>
            </a:pPr>
            <a:r>
              <a:rPr lang="en-IE" sz="3200" dirty="0">
                <a:solidFill>
                  <a:schemeClr val="bg1"/>
                </a:solidFill>
              </a:rPr>
              <a:t>Completely closed pipeline</a:t>
            </a:r>
          </a:p>
          <a:p>
            <a:pPr marL="457200" indent="-457200" algn="ctr">
              <a:buFont typeface="Arial" panose="020B0604020202020204" pitchFamily="34" charset="0"/>
              <a:buChar char="•"/>
            </a:pPr>
            <a:r>
              <a:rPr lang="en-IE" sz="3200" dirty="0">
                <a:solidFill>
                  <a:schemeClr val="bg1"/>
                </a:solidFill>
              </a:rPr>
              <a:t>Teat cups attached to </a:t>
            </a:r>
            <a:r>
              <a:rPr lang="en-IE" sz="3200" dirty="0" smtClean="0">
                <a:solidFill>
                  <a:schemeClr val="bg1"/>
                </a:solidFill>
              </a:rPr>
              <a:t>cow’s </a:t>
            </a:r>
            <a:r>
              <a:rPr lang="en-IE" sz="3200" dirty="0">
                <a:solidFill>
                  <a:schemeClr val="bg1"/>
                </a:solidFill>
              </a:rPr>
              <a:t>udder </a:t>
            </a:r>
            <a:r>
              <a:rPr lang="en-IE" sz="3200" dirty="0" smtClean="0">
                <a:solidFill>
                  <a:schemeClr val="bg1"/>
                </a:solidFill>
              </a:rPr>
              <a:t>–</a:t>
            </a:r>
          </a:p>
          <a:p>
            <a:pPr algn="ctr"/>
            <a:r>
              <a:rPr lang="en-IE" sz="3200" dirty="0" smtClean="0">
                <a:solidFill>
                  <a:schemeClr val="bg1"/>
                </a:solidFill>
              </a:rPr>
              <a:t>milk </a:t>
            </a:r>
            <a:r>
              <a:rPr lang="en-IE" sz="3200" dirty="0">
                <a:solidFill>
                  <a:schemeClr val="bg1"/>
                </a:solidFill>
              </a:rPr>
              <a:t>line goes directly to bulk tank</a:t>
            </a:r>
          </a:p>
          <a:p>
            <a:pPr marL="457200" indent="-457200" algn="ctr">
              <a:buFont typeface="Arial" panose="020B0604020202020204" pitchFamily="34" charset="0"/>
              <a:buChar char="•"/>
            </a:pPr>
            <a:r>
              <a:rPr lang="en-IE" sz="3200" dirty="0">
                <a:solidFill>
                  <a:schemeClr val="bg1"/>
                </a:solidFill>
              </a:rPr>
              <a:t>Parallel, herringbone and rotary parlour designs</a:t>
            </a:r>
          </a:p>
          <a:p>
            <a:pPr marL="457200" indent="-457200" algn="ctr">
              <a:buFont typeface="Arial" panose="020B0604020202020204" pitchFamily="34" charset="0"/>
              <a:buChar char="•"/>
            </a:pPr>
            <a:r>
              <a:rPr lang="en-IE" sz="3200" dirty="0" err="1" smtClean="0">
                <a:solidFill>
                  <a:schemeClr val="bg1"/>
                </a:solidFill>
              </a:rPr>
              <a:t>Efficienct</a:t>
            </a:r>
            <a:endParaRPr lang="en-IE" sz="3200" dirty="0">
              <a:solidFill>
                <a:schemeClr val="bg1"/>
              </a:solidFill>
            </a:endParaRPr>
          </a:p>
        </p:txBody>
      </p:sp>
      <p:sp>
        <p:nvSpPr>
          <p:cNvPr id="3" name="TextBox 2">
            <a:extLst>
              <a:ext uri="{FF2B5EF4-FFF2-40B4-BE49-F238E27FC236}">
                <a16:creationId xmlns:a16="http://schemas.microsoft.com/office/drawing/2014/main" id="{2D4CA2BD-AE14-4E79-AE4A-6D92B9D5353C}"/>
              </a:ext>
            </a:extLst>
          </p:cNvPr>
          <p:cNvSpPr txBox="1"/>
          <p:nvPr/>
        </p:nvSpPr>
        <p:spPr>
          <a:xfrm>
            <a:off x="0" y="-1"/>
            <a:ext cx="12192000" cy="584775"/>
          </a:xfrm>
          <a:prstGeom prst="rect">
            <a:avLst/>
          </a:prstGeom>
          <a:noFill/>
        </p:spPr>
        <p:txBody>
          <a:bodyPr wrap="square" rtlCol="0">
            <a:spAutoFit/>
          </a:bodyPr>
          <a:lstStyle/>
          <a:p>
            <a:pPr algn="ctr"/>
            <a:r>
              <a:rPr lang="en-IE" sz="3200" b="1" u="sng" dirty="0"/>
              <a:t>Modern Milking </a:t>
            </a:r>
            <a:r>
              <a:rPr lang="en-IE" sz="3200" b="1" u="sng" dirty="0" smtClean="0"/>
              <a:t>Machines</a:t>
            </a:r>
            <a:endParaRPr lang="en-IE" sz="3200" b="1" u="sng" dirty="0"/>
          </a:p>
        </p:txBody>
      </p:sp>
      <p:pic>
        <p:nvPicPr>
          <p:cNvPr id="6" name="Picture 5">
            <a:extLst>
              <a:ext uri="{FF2B5EF4-FFF2-40B4-BE49-F238E27FC236}">
                <a16:creationId xmlns:a16="http://schemas.microsoft.com/office/drawing/2014/main" id="{228B1D38-802C-410C-9931-0213E34E554B}"/>
              </a:ext>
            </a:extLst>
          </p:cNvPr>
          <p:cNvPicPr>
            <a:picLocks noChangeAspect="1"/>
          </p:cNvPicPr>
          <p:nvPr/>
        </p:nvPicPr>
        <p:blipFill>
          <a:blip r:embed="rId3"/>
          <a:stretch>
            <a:fillRect/>
          </a:stretch>
        </p:blipFill>
        <p:spPr>
          <a:xfrm>
            <a:off x="8025846" y="452360"/>
            <a:ext cx="3954121" cy="2479234"/>
          </a:xfrm>
          <a:prstGeom prst="cloud">
            <a:avLst/>
          </a:prstGeom>
        </p:spPr>
      </p:pic>
      <p:pic>
        <p:nvPicPr>
          <p:cNvPr id="7" name="Picture 6">
            <a:extLst>
              <a:ext uri="{FF2B5EF4-FFF2-40B4-BE49-F238E27FC236}">
                <a16:creationId xmlns:a16="http://schemas.microsoft.com/office/drawing/2014/main" id="{9F88EA3D-32E5-4E6B-9162-CEDE6CCBFF3E}"/>
              </a:ext>
            </a:extLst>
          </p:cNvPr>
          <p:cNvPicPr>
            <a:picLocks noChangeAspect="1"/>
          </p:cNvPicPr>
          <p:nvPr/>
        </p:nvPicPr>
        <p:blipFill>
          <a:blip r:embed="rId4"/>
          <a:stretch>
            <a:fillRect/>
          </a:stretch>
        </p:blipFill>
        <p:spPr>
          <a:xfrm>
            <a:off x="212033" y="584774"/>
            <a:ext cx="3732143" cy="2214405"/>
          </a:xfrm>
          <a:prstGeom prst="cloud">
            <a:avLst/>
          </a:prstGeom>
        </p:spPr>
      </p:pic>
      <p:pic>
        <p:nvPicPr>
          <p:cNvPr id="8" name="Picture 7">
            <a:extLst>
              <a:ext uri="{FF2B5EF4-FFF2-40B4-BE49-F238E27FC236}">
                <a16:creationId xmlns:a16="http://schemas.microsoft.com/office/drawing/2014/main" id="{74D514BE-0C3B-42C5-A40E-B89188093AB3}"/>
              </a:ext>
            </a:extLst>
          </p:cNvPr>
          <p:cNvPicPr>
            <a:picLocks noChangeAspect="1"/>
          </p:cNvPicPr>
          <p:nvPr/>
        </p:nvPicPr>
        <p:blipFill>
          <a:blip r:embed="rId5"/>
          <a:stretch>
            <a:fillRect/>
          </a:stretch>
        </p:blipFill>
        <p:spPr>
          <a:xfrm>
            <a:off x="4019726" y="1824391"/>
            <a:ext cx="3930569" cy="2214405"/>
          </a:xfrm>
          <a:prstGeom prst="cloud">
            <a:avLst/>
          </a:prstGeom>
        </p:spPr>
      </p:pic>
    </p:spTree>
    <p:extLst>
      <p:ext uri="{BB962C8B-B14F-4D97-AF65-F5344CB8AC3E}">
        <p14:creationId xmlns:p14="http://schemas.microsoft.com/office/powerpoint/2010/main" val="2706809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2339102"/>
          </a:xfrm>
          <a:prstGeom prst="rect">
            <a:avLst/>
          </a:prstGeom>
          <a:noFill/>
        </p:spPr>
        <p:txBody>
          <a:bodyPr wrap="square" rtlCol="0">
            <a:spAutoFit/>
          </a:bodyPr>
          <a:lstStyle/>
          <a:p>
            <a:pPr algn="ctr"/>
            <a:r>
              <a:rPr lang="en-IE" sz="3200" b="1" u="sng" dirty="0"/>
              <a:t>Robotic Milking Parlour (AMS)</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Growing number of </a:t>
            </a:r>
            <a:r>
              <a:rPr lang="en-IE" sz="3200" dirty="0" smtClean="0">
                <a:effectLst>
                  <a:outerShdw blurRad="38100" dist="38100" dir="2700000" algn="tl">
                    <a:srgbClr val="000000">
                      <a:alpha val="43137"/>
                    </a:srgbClr>
                  </a:outerShdw>
                </a:effectLst>
              </a:rPr>
              <a:t>farmers using AMS</a:t>
            </a:r>
            <a:endParaRPr lang="en-IE" sz="3200" dirty="0">
              <a:effectLst>
                <a:outerShdw blurRad="38100" dist="38100" dir="2700000" algn="tl">
                  <a:srgbClr val="000000">
                    <a:alpha val="43137"/>
                  </a:srgbClr>
                </a:outerShdw>
              </a:effectLst>
            </a:endParaRPr>
          </a:p>
          <a:p>
            <a:pPr marL="457200" indent="-457200" algn="ctr">
              <a:buFont typeface="Arial" panose="020B0604020202020204" pitchFamily="34" charset="0"/>
              <a:buChar char="•"/>
            </a:pPr>
            <a:r>
              <a:rPr lang="en-IE" sz="3200" dirty="0" smtClean="0">
                <a:effectLst>
                  <a:outerShdw blurRad="38100" dist="38100" dir="2700000" algn="tl">
                    <a:srgbClr val="000000">
                      <a:alpha val="43137"/>
                    </a:srgbClr>
                  </a:outerShdw>
                </a:effectLst>
              </a:rPr>
              <a:t>Milks </a:t>
            </a:r>
            <a:r>
              <a:rPr lang="en-IE" sz="3200" dirty="0">
                <a:effectLst>
                  <a:outerShdw blurRad="38100" dist="38100" dir="2700000" algn="tl">
                    <a:srgbClr val="000000">
                      <a:alpha val="43137"/>
                    </a:srgbClr>
                  </a:outerShdw>
                </a:effectLst>
              </a:rPr>
              <a:t>cows automatically – no need for humans to be present</a:t>
            </a:r>
          </a:p>
          <a:p>
            <a:pPr marL="457200" indent="-457200" algn="ctr">
              <a:buFont typeface="Arial" panose="020B0604020202020204" pitchFamily="34" charset="0"/>
              <a:buChar char="•"/>
            </a:pPr>
            <a:r>
              <a:rPr lang="en-IE" sz="3200" dirty="0">
                <a:effectLst>
                  <a:outerShdw blurRad="38100" dist="38100" dir="2700000" algn="tl">
                    <a:srgbClr val="000000">
                      <a:alpha val="43137"/>
                    </a:srgbClr>
                  </a:outerShdw>
                </a:effectLst>
              </a:rPr>
              <a:t>Cows choose when to enter the robot to be milked</a:t>
            </a:r>
          </a:p>
          <a:p>
            <a:pPr algn="ctr"/>
            <a:endParaRPr lang="en-IE" dirty="0"/>
          </a:p>
        </p:txBody>
      </p:sp>
      <p:pic>
        <p:nvPicPr>
          <p:cNvPr id="8" name="Picture 7">
            <a:extLst>
              <a:ext uri="{FF2B5EF4-FFF2-40B4-BE49-F238E27FC236}">
                <a16:creationId xmlns:a16="http://schemas.microsoft.com/office/drawing/2014/main" id="{D61BC706-40CD-4943-9FEF-E43AE2BA5F8C}"/>
              </a:ext>
            </a:extLst>
          </p:cNvPr>
          <p:cNvPicPr>
            <a:picLocks noChangeAspect="1"/>
          </p:cNvPicPr>
          <p:nvPr/>
        </p:nvPicPr>
        <p:blipFill>
          <a:blip r:embed="rId3"/>
          <a:stretch>
            <a:fillRect/>
          </a:stretch>
        </p:blipFill>
        <p:spPr>
          <a:xfrm>
            <a:off x="372891" y="2428793"/>
            <a:ext cx="4146099" cy="2822135"/>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8" descr="Image result for cow png">
            <a:extLst>
              <a:ext uri="{FF2B5EF4-FFF2-40B4-BE49-F238E27FC236}">
                <a16:creationId xmlns:a16="http://schemas.microsoft.com/office/drawing/2014/main" id="{3E1829A9-575D-4F83-A5FA-32E0E344F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59329" y="2473696"/>
            <a:ext cx="5439531" cy="433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93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01054-6D46-4655-8ADD-C5DE4236EC39}"/>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A3B036AA-5E71-4641-AA7E-C6D3ACD82803}"/>
              </a:ext>
            </a:extLst>
          </p:cNvPr>
          <p:cNvSpPr txBox="1"/>
          <p:nvPr/>
        </p:nvSpPr>
        <p:spPr>
          <a:xfrm>
            <a:off x="0" y="89691"/>
            <a:ext cx="12192000" cy="861774"/>
          </a:xfrm>
          <a:prstGeom prst="rect">
            <a:avLst/>
          </a:prstGeom>
          <a:noFill/>
        </p:spPr>
        <p:txBody>
          <a:bodyPr wrap="square" rtlCol="0">
            <a:spAutoFit/>
          </a:bodyPr>
          <a:lstStyle/>
          <a:p>
            <a:pPr algn="ctr"/>
            <a:r>
              <a:rPr lang="en-IE" sz="3200" b="1" u="sng" dirty="0"/>
              <a:t>How Does A Robotic Milking Machine Work?</a:t>
            </a:r>
          </a:p>
          <a:p>
            <a:pPr algn="ctr"/>
            <a:endParaRPr lang="en-IE" dirty="0"/>
          </a:p>
        </p:txBody>
      </p:sp>
      <p:pic>
        <p:nvPicPr>
          <p:cNvPr id="5" name="Picture 8" descr="Image result for cow png">
            <a:extLst>
              <a:ext uri="{FF2B5EF4-FFF2-40B4-BE49-F238E27FC236}">
                <a16:creationId xmlns:a16="http://schemas.microsoft.com/office/drawing/2014/main" id="{3E1829A9-575D-4F83-A5FA-32E0E344F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3016" y="2762285"/>
            <a:ext cx="5439531" cy="433940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6A363BA6-2921-40D8-9B87-205EDC438434}"/>
              </a:ext>
            </a:extLst>
          </p:cNvPr>
          <p:cNvSpPr/>
          <p:nvPr/>
        </p:nvSpPr>
        <p:spPr>
          <a:xfrm>
            <a:off x="1046922" y="587829"/>
            <a:ext cx="6188766" cy="2841172"/>
          </a:xfrm>
          <a:prstGeom prst="wedgeEllipseCallout">
            <a:avLst>
              <a:gd name="adj1" fmla="val 47557"/>
              <a:gd name="adj2" fmla="val 8362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solidFill>
                  <a:schemeClr val="tx1"/>
                </a:solidFill>
                <a:latin typeface="Comic Sans MS" panose="030F0702030302020204" pitchFamily="66" charset="0"/>
              </a:rPr>
              <a:t>The robot recognises my tag number and then knows the shape of my body and udders.</a:t>
            </a:r>
          </a:p>
          <a:p>
            <a:pPr algn="ctr"/>
            <a:r>
              <a:rPr lang="en-IE" sz="2000" dirty="0">
                <a:solidFill>
                  <a:schemeClr val="tx1"/>
                </a:solidFill>
                <a:latin typeface="Comic Sans MS" panose="030F0702030302020204" pitchFamily="66" charset="0"/>
              </a:rPr>
              <a:t>It even knows when I was last milked. </a:t>
            </a:r>
          </a:p>
          <a:p>
            <a:pPr algn="ctr"/>
            <a:r>
              <a:rPr lang="en-IE" sz="2000" dirty="0">
                <a:solidFill>
                  <a:schemeClr val="tx1"/>
                </a:solidFill>
                <a:latin typeface="Comic Sans MS" panose="030F0702030302020204" pitchFamily="66" charset="0"/>
              </a:rPr>
              <a:t>If I go in too close to my last milking time the gate will open and I go out again</a:t>
            </a:r>
            <a:r>
              <a:rPr lang="en-IE" dirty="0">
                <a:solidFill>
                  <a:schemeClr val="tx1"/>
                </a:solidFill>
                <a:latin typeface="Comic Sans MS" panose="030F0702030302020204" pitchFamily="66" charset="0"/>
              </a:rPr>
              <a:t>! </a:t>
            </a:r>
          </a:p>
        </p:txBody>
      </p:sp>
      <p:pic>
        <p:nvPicPr>
          <p:cNvPr id="4" name="Picture 3"/>
          <p:cNvPicPr>
            <a:picLocks noChangeAspect="1"/>
          </p:cNvPicPr>
          <p:nvPr/>
        </p:nvPicPr>
        <p:blipFill>
          <a:blip r:embed="rId4"/>
          <a:stretch>
            <a:fillRect/>
          </a:stretch>
        </p:blipFill>
        <p:spPr>
          <a:xfrm rot="10800000" flipH="1" flipV="1">
            <a:off x="1190613" y="3651540"/>
            <a:ext cx="3394450" cy="2983921"/>
          </a:xfrm>
          <a:prstGeom prst="rect">
            <a:avLst/>
          </a:prstGeom>
        </p:spPr>
      </p:pic>
    </p:spTree>
    <p:extLst>
      <p:ext uri="{BB962C8B-B14F-4D97-AF65-F5344CB8AC3E}">
        <p14:creationId xmlns:p14="http://schemas.microsoft.com/office/powerpoint/2010/main" val="277113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B0BBD-45EF-4BEF-89E8-E5C3FB9457FC}"/>
              </a:ext>
            </a:extLst>
          </p:cNvPr>
          <p:cNvPicPr>
            <a:picLocks noChangeAspect="1"/>
          </p:cNvPicPr>
          <p:nvPr/>
        </p:nvPicPr>
        <p:blipFill>
          <a:blip r:embed="rId2"/>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20B16364-1CEC-4F3C-91D1-657DD0A13051}"/>
              </a:ext>
            </a:extLst>
          </p:cNvPr>
          <p:cNvPicPr>
            <a:picLocks noChangeAspect="1"/>
          </p:cNvPicPr>
          <p:nvPr/>
        </p:nvPicPr>
        <p:blipFill>
          <a:blip r:embed="rId3"/>
          <a:stretch>
            <a:fillRect/>
          </a:stretch>
        </p:blipFill>
        <p:spPr>
          <a:xfrm flipH="1">
            <a:off x="272891" y="2610357"/>
            <a:ext cx="5444200" cy="4340728"/>
          </a:xfrm>
          <a:prstGeom prst="rect">
            <a:avLst/>
          </a:prstGeom>
        </p:spPr>
      </p:pic>
      <p:sp>
        <p:nvSpPr>
          <p:cNvPr id="6" name="Speech Bubble: Oval 5">
            <a:extLst>
              <a:ext uri="{FF2B5EF4-FFF2-40B4-BE49-F238E27FC236}">
                <a16:creationId xmlns:a16="http://schemas.microsoft.com/office/drawing/2014/main" id="{4B249F6C-3F1C-4C21-BB96-61D1E48BFE4F}"/>
              </a:ext>
            </a:extLst>
          </p:cNvPr>
          <p:cNvSpPr/>
          <p:nvPr/>
        </p:nvSpPr>
        <p:spPr>
          <a:xfrm flipH="1">
            <a:off x="5075583" y="701780"/>
            <a:ext cx="5444200" cy="2527853"/>
          </a:xfrm>
          <a:prstGeom prst="wedgeEllipseCallout">
            <a:avLst>
              <a:gd name="adj1" fmla="val 47557"/>
              <a:gd name="adj2" fmla="val 8362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a:solidFill>
                  <a:schemeClr val="tx1"/>
                </a:solidFill>
                <a:latin typeface="Comic Sans MS" panose="030F0702030302020204" pitchFamily="66" charset="0"/>
              </a:rPr>
              <a:t>Next, a robotic arm with a spinning orange and white brush extends and gently rolls along the underside of my belly. </a:t>
            </a:r>
            <a:endParaRPr lang="en-IE" sz="2400" dirty="0">
              <a:solidFill>
                <a:schemeClr val="tx1"/>
              </a:solidFill>
              <a:latin typeface="Comic Sans MS" panose="030F0702030302020204" pitchFamily="66" charset="0"/>
            </a:endParaRPr>
          </a:p>
        </p:txBody>
      </p:sp>
      <p:pic>
        <p:nvPicPr>
          <p:cNvPr id="3" name="Picture 2"/>
          <p:cNvPicPr>
            <a:picLocks noChangeAspect="1"/>
          </p:cNvPicPr>
          <p:nvPr/>
        </p:nvPicPr>
        <p:blipFill>
          <a:blip r:embed="rId4"/>
          <a:stretch>
            <a:fillRect/>
          </a:stretch>
        </p:blipFill>
        <p:spPr>
          <a:xfrm>
            <a:off x="6979113" y="3540035"/>
            <a:ext cx="4188678" cy="2787375"/>
          </a:xfrm>
          <a:prstGeom prst="rect">
            <a:avLst/>
          </a:prstGeom>
        </p:spPr>
      </p:pic>
    </p:spTree>
    <p:extLst>
      <p:ext uri="{BB962C8B-B14F-4D97-AF65-F5344CB8AC3E}">
        <p14:creationId xmlns:p14="http://schemas.microsoft.com/office/powerpoint/2010/main" val="182408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620</Words>
  <Application>Microsoft Office PowerPoint</Application>
  <PresentationFormat>Widescreen</PresentationFormat>
  <Paragraphs>80</Paragraphs>
  <Slides>22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Caoimhe O'Dea</dc:creator>
  <cp:lastModifiedBy>Cloverfield NS</cp:lastModifiedBy>
  <cp:revision>34</cp:revision>
  <dcterms:created xsi:type="dcterms:W3CDTF">2018-01-26T20:46:42Z</dcterms:created>
  <dcterms:modified xsi:type="dcterms:W3CDTF">2018-01-30T21:34:23Z</dcterms:modified>
</cp:coreProperties>
</file>